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85" r:id="rId4"/>
    <p:sldId id="283" r:id="rId5"/>
    <p:sldId id="268" r:id="rId6"/>
    <p:sldId id="269" r:id="rId7"/>
    <p:sldId id="286" r:id="rId8"/>
    <p:sldId id="273" r:id="rId9"/>
    <p:sldId id="277" r:id="rId10"/>
    <p:sldId id="266" r:id="rId11"/>
    <p:sldId id="278" r:id="rId12"/>
    <p:sldId id="291" r:id="rId13"/>
    <p:sldId id="289" r:id="rId14"/>
    <p:sldId id="280" r:id="rId15"/>
    <p:sldId id="288" r:id="rId16"/>
    <p:sldId id="290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8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2175" autoAdjust="0"/>
    <p:restoredTop sz="94574" autoAdjust="0"/>
  </p:normalViewPr>
  <p:slideViewPr>
    <p:cSldViewPr>
      <p:cViewPr varScale="1">
        <p:scale>
          <a:sx n="114" d="100"/>
          <a:sy n="114" d="100"/>
        </p:scale>
        <p:origin x="109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esktop\2017-10-06%20&#1040;&#1088;&#1082;&#1072;&#1083;&#1099;&#1082;1\&#1040;&#1088;&#1082;&#1072;&#1083;&#1099;&#1082;%20&#1070;&#1051;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62611111111115"/>
          <c:y val="4.4097222222222225E-2"/>
          <c:w val="0.58380333333333334"/>
          <c:h val="0.7297541666666667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11-41F0-ABB2-B1E78EC69C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11-41F0-ABB2-B1E78EC69C1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Лист2!$C$12:$C$13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Лист2!$E$12:$E$13</c:f>
              <c:numCache>
                <c:formatCode>0%</c:formatCode>
                <c:ptCount val="2"/>
                <c:pt idx="0">
                  <c:v>2.2490400438837082E-2</c:v>
                </c:pt>
                <c:pt idx="1">
                  <c:v>0.9775095995611629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811-41F0-ABB2-B1E78EC69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730694444444426"/>
          <c:w val="0.99706666666666666"/>
          <c:h val="0.196234722222222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00938060022314"/>
          <c:y val="1.1861147032840651E-2"/>
          <c:w val="0.64264538239712499"/>
          <c:h val="0.7815924573914435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1A-410F-9795-B959696EBB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1A-410F-9795-B959696EBB4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Лист1!$B$37:$B$38</c:f>
              <c:strCache>
                <c:ptCount val="2"/>
                <c:pt idx="0">
                  <c:v>Город</c:v>
                </c:pt>
                <c:pt idx="1">
                  <c:v>Село</c:v>
                </c:pt>
              </c:strCache>
            </c:strRef>
          </c:cat>
          <c:val>
            <c:numRef>
              <c:f>Лист1!$D$37:$D$38</c:f>
              <c:numCache>
                <c:formatCode>0%</c:formatCode>
                <c:ptCount val="2"/>
                <c:pt idx="0">
                  <c:v>0.55435262925320372</c:v>
                </c:pt>
                <c:pt idx="1">
                  <c:v>0.44564737074679628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1A-410F-9795-B959696EB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25809942997329E-2"/>
          <c:y val="7.8283529867964996E-2"/>
          <c:w val="0.44055379175986725"/>
          <c:h val="0.90712011517221602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DE-47B2-B0C8-1F8EC96026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DE-47B2-B0C8-1F8EC96026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DE-47B2-B0C8-1F8EC96026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DE-47B2-B0C8-1F8EC96026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0DE-47B2-B0C8-1F8EC96026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0DE-47B2-B0C8-1F8EC96026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0DE-47B2-B0C8-1F8EC960263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0DE-47B2-B0C8-1F8EC96026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Лист3!$C$91:$C$98</c:f>
              <c:strCache>
                <c:ptCount val="8"/>
                <c:pt idx="0">
                  <c:v>Зерновые культуры</c:v>
                </c:pt>
                <c:pt idx="1">
                  <c:v>КРС, молоч.скот</c:v>
                </c:pt>
                <c:pt idx="2">
                  <c:v>Разведение лошадей</c:v>
                </c:pt>
                <c:pt idx="3">
                  <c:v>Картофель</c:v>
                </c:pt>
                <c:pt idx="4">
                  <c:v>Овцы и козы</c:v>
                </c:pt>
                <c:pt idx="5">
                  <c:v>Пр. животноводчество</c:v>
                </c:pt>
                <c:pt idx="6">
                  <c:v>Смешанное сельское хоз.</c:v>
                </c:pt>
                <c:pt idx="7">
                  <c:v>Охота, былака</c:v>
                </c:pt>
              </c:strCache>
            </c:strRef>
          </c:cat>
          <c:val>
            <c:numRef>
              <c:f>Лист3!$F$91:$F$98</c:f>
              <c:numCache>
                <c:formatCode>_-* #,##0_-;\-* #,##0_-;_-* "-"??_-;_-@_-</c:formatCode>
                <c:ptCount val="8"/>
                <c:pt idx="0">
                  <c:v>248.75471698113208</c:v>
                </c:pt>
                <c:pt idx="1">
                  <c:v>31.09433962264151</c:v>
                </c:pt>
                <c:pt idx="2">
                  <c:v>7.7735849056603774</c:v>
                </c:pt>
                <c:pt idx="3">
                  <c:v>7.7735849056603774</c:v>
                </c:pt>
                <c:pt idx="4">
                  <c:v>7.7735849056603774</c:v>
                </c:pt>
                <c:pt idx="5">
                  <c:v>38.867924528301891</c:v>
                </c:pt>
                <c:pt idx="6">
                  <c:v>54.415094339622641</c:v>
                </c:pt>
                <c:pt idx="7">
                  <c:v>15.547169811320755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0DE-47B2-B0C8-1F8EC9602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253734035644705"/>
          <c:y val="1.5347381213795112E-3"/>
          <c:w val="0.46825348149217116"/>
          <c:h val="0.99846526187862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115844990315354E-2"/>
          <c:y val="2.7005556083464225E-2"/>
          <c:w val="0.53533587484660217"/>
          <c:h val="0.8927477459852545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75-4248-BA82-3392C86029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75-4248-BA82-3392C86029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75-4248-BA82-3392C86029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75-4248-BA82-3392C86029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75-4248-BA82-3392C86029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C75-4248-BA82-3392C86029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C75-4248-BA82-3392C86029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Лист3!$I$2:$I$8</c:f>
              <c:strCache>
                <c:ptCount val="7"/>
                <c:pt idx="0">
                  <c:v>Сель.хоз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 и склад.</c:v>
                </c:pt>
                <c:pt idx="5">
                  <c:v>Проживание, питание</c:v>
                </c:pt>
                <c:pt idx="6">
                  <c:v>Прочие сектора</c:v>
                </c:pt>
              </c:strCache>
            </c:strRef>
          </c:cat>
          <c:val>
            <c:numRef>
              <c:f>Лист3!$J$2:$J$8</c:f>
              <c:numCache>
                <c:formatCode>General</c:formatCode>
                <c:ptCount val="7"/>
                <c:pt idx="0">
                  <c:v>412</c:v>
                </c:pt>
                <c:pt idx="1">
                  <c:v>52</c:v>
                </c:pt>
                <c:pt idx="2">
                  <c:v>36</c:v>
                </c:pt>
                <c:pt idx="3">
                  <c:v>756</c:v>
                </c:pt>
                <c:pt idx="4">
                  <c:v>187</c:v>
                </c:pt>
                <c:pt idx="5">
                  <c:v>56</c:v>
                </c:pt>
                <c:pt idx="6">
                  <c:v>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C75-4248-BA82-3392C8602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221281339988363"/>
          <c:y val="8.9679935841352997E-3"/>
          <c:w val="0.39112028949620975"/>
          <c:h val="0.96817512394284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82070707070708E-2"/>
          <c:y val="0"/>
          <c:w val="0.89501262626262612"/>
          <c:h val="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Лист4!$A$26:$A$31</c:f>
              <c:strCache>
                <c:ptCount val="6"/>
                <c:pt idx="0">
                  <c:v>Сель.хоз.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Транспорт, склады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Лист4!$D$26:$D$31</c:f>
              <c:numCache>
                <c:formatCode>General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6-445A-93C3-F2B467F42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3132317200314"/>
          <c:y val="3.5270785986878793E-2"/>
          <c:w val="0.74093735365599378"/>
          <c:h val="0.9294584280262424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AC-4C5B-AF75-3D07154303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AC-4C5B-AF75-3D07154303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AC-4C5B-AF75-3D07154303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AC-4C5B-AF75-3D07154303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6AC-4C5B-AF75-3D07154303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6AC-4C5B-AF75-3D07154303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6AC-4C5B-AF75-3D07154303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Лист3!$G$33:$G$38</c:f>
              <c:strCache>
                <c:ptCount val="6"/>
                <c:pt idx="0">
                  <c:v>Сель.хоз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 и склад.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Лист3!$H$33:$H$38</c:f>
              <c:numCache>
                <c:formatCode>General</c:formatCode>
                <c:ptCount val="6"/>
                <c:pt idx="0">
                  <c:v>66</c:v>
                </c:pt>
                <c:pt idx="1">
                  <c:v>24</c:v>
                </c:pt>
                <c:pt idx="2">
                  <c:v>28</c:v>
                </c:pt>
                <c:pt idx="3">
                  <c:v>66</c:v>
                </c:pt>
                <c:pt idx="4">
                  <c:v>19</c:v>
                </c:pt>
                <c:pt idx="5">
                  <c:v>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6AC-4C5B-AF75-3D0715430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549611495632991E-2"/>
          <c:y val="4.5381130025870818E-2"/>
          <c:w val="0.80353655178842009"/>
          <c:h val="0.9364664179637808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7F-4BEE-87C3-863587F6E5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7F-4BEE-87C3-863587F6E5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7F-4BEE-87C3-863587F6E5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7F-4BEE-87C3-863587F6E53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7F-4BEE-87C3-863587F6E53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7F-4BEE-87C3-863587F6E5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Лист3!$G$42:$G$47</c:f>
              <c:strCache>
                <c:ptCount val="6"/>
                <c:pt idx="0">
                  <c:v>Сель.хоз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 и склад.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Лист3!$H$42:$H$47</c:f>
              <c:numCache>
                <c:formatCode>General</c:formatCode>
                <c:ptCount val="6"/>
                <c:pt idx="0">
                  <c:v>57</c:v>
                </c:pt>
                <c:pt idx="1">
                  <c:v>13</c:v>
                </c:pt>
                <c:pt idx="2">
                  <c:v>17</c:v>
                </c:pt>
                <c:pt idx="3">
                  <c:v>21</c:v>
                </c:pt>
                <c:pt idx="4">
                  <c:v>13</c:v>
                </c:pt>
                <c:pt idx="5">
                  <c:v>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7F-4BEE-87C3-863587F6E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93611111111112"/>
          <c:y val="0"/>
          <c:w val="0.59307277777777767"/>
          <c:h val="0.7413409722222220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D1-48B0-B760-0B6CBA1258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D1-48B0-B760-0B6CBA1258C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Лист2!$C$28:$C$29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Лист2!$E$28:$E$29</c:f>
              <c:numCache>
                <c:formatCode>0%</c:formatCode>
                <c:ptCount val="2"/>
                <c:pt idx="0">
                  <c:v>4.8872180451127817E-2</c:v>
                </c:pt>
                <c:pt idx="1">
                  <c:v>0.95112781954887216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D1-48B0-B760-0B6CBA125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172986111111109"/>
          <c:w val="1"/>
          <c:h val="0.218270138888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754753599127881"/>
          <c:y val="0"/>
          <c:w val="0.58490492801744243"/>
          <c:h val="0.73252152777777779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DC-4A7A-BB64-FFDDFECC3A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DC-4A7A-BB64-FFDDFECC3AF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Лист2!$C$17:$C$18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Лист2!$E$17:$E$18</c:f>
              <c:numCache>
                <c:formatCode>0%</c:formatCode>
                <c:ptCount val="2"/>
                <c:pt idx="0">
                  <c:v>5.0660792951541848E-2</c:v>
                </c:pt>
                <c:pt idx="1">
                  <c:v>0.9493392070484582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DC-4A7A-BB64-FFDDFECC3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172986111111109"/>
          <c:w val="1"/>
          <c:h val="0.218270138888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07568059100157"/>
          <c:y val="8.7410662173620975E-3"/>
          <c:w val="0.62482452152038204"/>
          <c:h val="0.7774930622088605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3F-481A-BE1F-8DC2ADF16F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3F-481A-BE1F-8DC2ADF16F5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Лист2!$C$22:$C$23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Лист2!$E$22:$E$23</c:f>
              <c:numCache>
                <c:formatCode>0%</c:formatCode>
                <c:ptCount val="2"/>
                <c:pt idx="0">
                  <c:v>3.0732860520094562E-2</c:v>
                </c:pt>
                <c:pt idx="1">
                  <c:v>0.96926713947990539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D3F-481A-BE1F-8DC2ADF16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366962348717606"/>
          <c:w val="0.98917537006738165"/>
          <c:h val="0.21633037651282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980010716653515E-2"/>
          <c:y val="2.7607538641003238E-2"/>
          <c:w val="0.94151613401265977"/>
          <c:h val="0.94478528725575972"/>
        </c:manualLayout>
      </c:layout>
      <c:doughnutChart>
        <c:varyColors val="1"/>
        <c:ser>
          <c:idx val="0"/>
          <c:order val="0"/>
          <c:spPr>
            <a:ln w="38100"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'Выпуск продукции'!$A$32:$A$35</c:f>
              <c:strCache>
                <c:ptCount val="4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Строительство</c:v>
                </c:pt>
                <c:pt idx="3">
                  <c:v>Складирование</c:v>
                </c:pt>
              </c:strCache>
            </c:strRef>
          </c:cat>
          <c:val>
            <c:numRef>
              <c:f>'Выпуск продукции'!$B$32:$B$35</c:f>
              <c:numCache>
                <c:formatCode>0%</c:formatCode>
                <c:ptCount val="4"/>
                <c:pt idx="0">
                  <c:v>0.25</c:v>
                </c:pt>
                <c:pt idx="1">
                  <c:v>0.4</c:v>
                </c:pt>
                <c:pt idx="2">
                  <c:v>0.3000000000000001</c:v>
                </c:pt>
                <c:pt idx="3">
                  <c:v>5.0000000000000017E-2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28-48A0-8C91-8D2E4B7BC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Рабочая сила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Лист1!$C$1:$E$1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Лист1!$C$2:$E$2</c:f>
              <c:numCache>
                <c:formatCode>_-* #,##0_-;\-* #,##0_-;_-* "-"??_-;_-@_-</c:formatCode>
                <c:ptCount val="3"/>
                <c:pt idx="0">
                  <c:v>24954</c:v>
                </c:pt>
                <c:pt idx="1">
                  <c:v>23165</c:v>
                </c:pt>
                <c:pt idx="2">
                  <c:v>21694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B2-465A-9326-A9F9DE2310A1}"/>
            </c:ext>
          </c:extLst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Не рабочая сила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Лист1!$C$1:$E$1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Лист1!$C$3:$E$3</c:f>
              <c:numCache>
                <c:formatCode>_-* #,##0_-;\-* #,##0_-;_-* "-"??_-;_-@_-</c:formatCode>
                <c:ptCount val="3"/>
                <c:pt idx="0">
                  <c:v>5507</c:v>
                </c:pt>
                <c:pt idx="1">
                  <c:v>6922</c:v>
                </c:pt>
                <c:pt idx="2">
                  <c:v>8449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B2-465A-9326-A9F9DE231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8052848"/>
        <c:axId val="188053408"/>
      </c:barChart>
      <c:catAx>
        <c:axId val="188052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53408"/>
        <c:crosses val="autoZero"/>
        <c:auto val="1"/>
        <c:lblAlgn val="ctr"/>
        <c:lblOffset val="100"/>
        <c:noMultiLvlLbl val="0"/>
      </c:catAx>
      <c:valAx>
        <c:axId val="188053408"/>
        <c:scaling>
          <c:orientation val="minMax"/>
          <c:max val="35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5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Занято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Лист1!$C$5:$E$5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Лист1!$C$6:$E$6</c:f>
              <c:numCache>
                <c:formatCode>_-* #,##0_-;\-* #,##0_-;_-* "-"??_-;_-@_-</c:formatCode>
                <c:ptCount val="3"/>
                <c:pt idx="0">
                  <c:v>23664</c:v>
                </c:pt>
                <c:pt idx="1">
                  <c:v>21873</c:v>
                </c:pt>
                <c:pt idx="2">
                  <c:v>20624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B7-417A-AE59-57E6A0756C1B}"/>
            </c:ext>
          </c:extLst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Безработные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Лист1!$C$5:$E$5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Лист1!$C$7:$E$7</c:f>
              <c:numCache>
                <c:formatCode>_-* #,##0_-;\-* #,##0_-;_-* "-"??_-;_-@_-</c:formatCode>
                <c:ptCount val="3"/>
                <c:pt idx="0">
                  <c:v>1290</c:v>
                </c:pt>
                <c:pt idx="1">
                  <c:v>1292</c:v>
                </c:pt>
                <c:pt idx="2">
                  <c:v>1070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B7-417A-AE59-57E6A0756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8056208"/>
        <c:axId val="188056768"/>
      </c:barChart>
      <c:catAx>
        <c:axId val="188056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56768"/>
        <c:crosses val="autoZero"/>
        <c:auto val="1"/>
        <c:lblAlgn val="ctr"/>
        <c:lblOffset val="100"/>
        <c:noMultiLvlLbl val="0"/>
      </c:catAx>
      <c:valAx>
        <c:axId val="188056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5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Наемные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Лист1!$C$9:$E$9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Лист1!$C$10:$E$10</c:f>
              <c:numCache>
                <c:formatCode>_-* #,##0_-;\-* #,##0_-;_-* "-"??_-;_-@_-</c:formatCode>
                <c:ptCount val="3"/>
                <c:pt idx="0">
                  <c:v>17673</c:v>
                </c:pt>
                <c:pt idx="1">
                  <c:v>15333</c:v>
                </c:pt>
                <c:pt idx="2">
                  <c:v>16098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7-4A7B-BAF3-FECB8C599142}"/>
            </c:ext>
          </c:extLst>
        </c:ser>
        <c:ser>
          <c:idx val="1"/>
          <c:order val="1"/>
          <c:tx>
            <c:strRef>
              <c:f>Лист1!$B$11</c:f>
              <c:strCache>
                <c:ptCount val="1"/>
                <c:pt idx="0">
                  <c:v>Самозанятые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Лист1!$C$9:$E$9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Лист1!$C$11:$E$11</c:f>
              <c:numCache>
                <c:formatCode>_-* #,##0_-;\-* #,##0_-;_-* "-"??_-;_-@_-</c:formatCode>
                <c:ptCount val="3"/>
                <c:pt idx="0">
                  <c:v>5991</c:v>
                </c:pt>
                <c:pt idx="1">
                  <c:v>6540</c:v>
                </c:pt>
                <c:pt idx="2">
                  <c:v>4526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7-4A7B-BAF3-FECB8C599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8172688"/>
        <c:axId val="188173248"/>
      </c:barChart>
      <c:catAx>
        <c:axId val="18817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173248"/>
        <c:crosses val="autoZero"/>
        <c:auto val="1"/>
        <c:lblAlgn val="ctr"/>
        <c:lblOffset val="100"/>
        <c:noMultiLvlLbl val="0"/>
      </c:catAx>
      <c:valAx>
        <c:axId val="18817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17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3509127005212"/>
          <c:y val="1.1578181710770685E-2"/>
          <c:w val="0.62330815899682646"/>
          <c:h val="0.762313125606915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92-424E-91AF-672E7DF658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92-424E-91AF-672E7DF6585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Лист1!$B$17:$B$18</c:f>
              <c:strCache>
                <c:ptCount val="2"/>
                <c:pt idx="0">
                  <c:v>Город</c:v>
                </c:pt>
                <c:pt idx="1">
                  <c:v>Село</c:v>
                </c:pt>
              </c:strCache>
            </c:strRef>
          </c:cat>
          <c:val>
            <c:numRef>
              <c:f>Лист1!$D$17:$D$18</c:f>
              <c:numCache>
                <c:formatCode>0%</c:formatCode>
                <c:ptCount val="2"/>
                <c:pt idx="0">
                  <c:v>0.65161947245927077</c:v>
                </c:pt>
                <c:pt idx="1">
                  <c:v>0.34838052754072923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92-424E-91AF-672E7DF65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3D5BE-47FA-41E9-A45E-4A6BC3AF59C8}" type="doc">
      <dgm:prSet loTypeId="urn:microsoft.com/office/officeart/2005/8/layout/cycle8" loCatId="cycle" qsTypeId="urn:microsoft.com/office/officeart/2005/8/quickstyle/simple1" qsCatId="simple" csTypeId="urn:microsoft.com/office/officeart/2005/8/colors/accent2_1" csCatId="accent2" phldr="1"/>
      <dgm:spPr/>
    </dgm:pt>
    <dgm:pt modelId="{8DD3D84B-9C6D-4206-8E73-23E0A76EA7A0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smtClean="0"/>
            <a:t>I</a:t>
          </a:r>
          <a:r>
            <a:rPr lang="ru-RU" sz="1400" smtClean="0"/>
            <a:t/>
          </a:r>
          <a:br>
            <a:rPr lang="ru-RU" sz="1400" smtClean="0"/>
          </a:br>
          <a:r>
            <a:rPr lang="es-AR" sz="1400" smtClean="0"/>
            <a:t>Gross accumulation</a:t>
          </a:r>
          <a:endParaRPr lang="ru-RU" sz="1400" smtClean="0"/>
        </a:p>
        <a:p>
          <a:endParaRPr lang="ru-RU" sz="1400" dirty="0"/>
        </a:p>
      </dgm:t>
    </dgm:pt>
    <dgm:pt modelId="{FB8A714E-7C70-4A79-B5F4-855ACE80B620}" type="parTrans" cxnId="{2358CA85-7863-448D-955C-936DC56B9EDA}">
      <dgm:prSet/>
      <dgm:spPr/>
      <dgm:t>
        <a:bodyPr/>
        <a:lstStyle/>
        <a:p>
          <a:endParaRPr lang="ru-RU" sz="1400"/>
        </a:p>
      </dgm:t>
    </dgm:pt>
    <dgm:pt modelId="{C80EF6B2-EB02-4ABC-803F-4DB2CC9A1B5E}" type="sibTrans" cxnId="{2358CA85-7863-448D-955C-936DC56B9EDA}">
      <dgm:prSet/>
      <dgm:spPr/>
      <dgm:t>
        <a:bodyPr/>
        <a:lstStyle/>
        <a:p>
          <a:endParaRPr lang="ru-RU" sz="1400"/>
        </a:p>
      </dgm:t>
    </dgm:pt>
    <dgm:pt modelId="{368E7657-6B62-41F3-962C-3FDF0DD57F9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 smtClean="0"/>
            <a:t>Xn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es-AR" sz="1400" dirty="0" smtClean="0"/>
            <a:t>Net export</a:t>
          </a:r>
          <a:endParaRPr lang="ru-RU" sz="1400" dirty="0"/>
        </a:p>
      </dgm:t>
    </dgm:pt>
    <dgm:pt modelId="{9200726D-AEB5-495C-9F61-E81C06379EFB}" type="parTrans" cxnId="{97228AF2-F617-4F87-BFE2-3F9ED1A50FA8}">
      <dgm:prSet/>
      <dgm:spPr/>
      <dgm:t>
        <a:bodyPr/>
        <a:lstStyle/>
        <a:p>
          <a:endParaRPr lang="ru-RU" sz="1400"/>
        </a:p>
      </dgm:t>
    </dgm:pt>
    <dgm:pt modelId="{45423E46-D004-4F99-85B8-1C5B5251EA95}" type="sibTrans" cxnId="{97228AF2-F617-4F87-BFE2-3F9ED1A50FA8}">
      <dgm:prSet/>
      <dgm:spPr/>
      <dgm:t>
        <a:bodyPr/>
        <a:lstStyle/>
        <a:p>
          <a:endParaRPr lang="ru-RU" sz="1400"/>
        </a:p>
      </dgm:t>
    </dgm:pt>
    <dgm:pt modelId="{3C5B0A37-7C9A-4A2A-8144-AA7AA341233D}">
      <dgm:prSet phldrT="[Текст]" custT="1"/>
      <dgm:spPr/>
      <dgm:t>
        <a:bodyPr/>
        <a:lstStyle/>
        <a:p>
          <a:endParaRPr lang="en-US" sz="1800" b="1" smtClean="0"/>
        </a:p>
        <a:p>
          <a:r>
            <a:rPr lang="en-US" sz="1600" b="1" smtClean="0"/>
            <a:t>G</a:t>
          </a:r>
          <a:r>
            <a:rPr lang="en-US" sz="1200" smtClean="0"/>
            <a:t/>
          </a:r>
          <a:br>
            <a:rPr lang="en-US" sz="1200" smtClean="0"/>
          </a:br>
          <a:r>
            <a:rPr lang="es-AR" sz="1200" smtClean="0"/>
            <a:t>Consumption of government agencies</a:t>
          </a:r>
        </a:p>
      </dgm:t>
    </dgm:pt>
    <dgm:pt modelId="{89265731-A840-48E0-A1EB-2345017F8FDB}" type="parTrans" cxnId="{589D077B-7E29-408C-B5EC-FE9A16F9C96D}">
      <dgm:prSet/>
      <dgm:spPr/>
      <dgm:t>
        <a:bodyPr/>
        <a:lstStyle/>
        <a:p>
          <a:endParaRPr lang="ru-RU" sz="1400"/>
        </a:p>
      </dgm:t>
    </dgm:pt>
    <dgm:pt modelId="{895E929D-56B9-4CDB-B737-B673128C8C44}" type="sibTrans" cxnId="{589D077B-7E29-408C-B5EC-FE9A16F9C96D}">
      <dgm:prSet/>
      <dgm:spPr/>
      <dgm:t>
        <a:bodyPr/>
        <a:lstStyle/>
        <a:p>
          <a:endParaRPr lang="ru-RU" sz="1400"/>
        </a:p>
      </dgm:t>
    </dgm:pt>
    <dgm:pt modelId="{8CCF656B-9DEF-47E8-B24B-0138A9420A11}">
      <dgm:prSet phldrT="[Текст]" custT="1"/>
      <dgm:spPr/>
      <dgm:t>
        <a:bodyPr/>
        <a:lstStyle/>
        <a:p>
          <a:r>
            <a:rPr lang="en-US" sz="1800" b="1" dirty="0" smtClean="0"/>
            <a:t>C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es-AR" sz="1400" dirty="0" smtClean="0"/>
            <a:t>Household consumption</a:t>
          </a:r>
          <a:endParaRPr lang="ru-RU" sz="1400" dirty="0"/>
        </a:p>
      </dgm:t>
    </dgm:pt>
    <dgm:pt modelId="{B08E04AD-3CB6-4456-A103-35787DD6855D}" type="parTrans" cxnId="{614EC6A3-EF9C-453F-ACEC-709F380DCC37}">
      <dgm:prSet/>
      <dgm:spPr/>
      <dgm:t>
        <a:bodyPr/>
        <a:lstStyle/>
        <a:p>
          <a:endParaRPr lang="ru-RU" sz="1400"/>
        </a:p>
      </dgm:t>
    </dgm:pt>
    <dgm:pt modelId="{2985ABEB-FF47-4674-9264-62B3931E8973}" type="sibTrans" cxnId="{614EC6A3-EF9C-453F-ACEC-709F380DCC37}">
      <dgm:prSet/>
      <dgm:spPr/>
      <dgm:t>
        <a:bodyPr/>
        <a:lstStyle/>
        <a:p>
          <a:endParaRPr lang="ru-RU" sz="1400"/>
        </a:p>
      </dgm:t>
    </dgm:pt>
    <dgm:pt modelId="{9FD01299-4F53-4C5F-A229-BBEA6B348FD1}" type="pres">
      <dgm:prSet presAssocID="{AB43D5BE-47FA-41E9-A45E-4A6BC3AF59C8}" presName="compositeShape" presStyleCnt="0">
        <dgm:presLayoutVars>
          <dgm:chMax val="7"/>
          <dgm:dir/>
          <dgm:resizeHandles val="exact"/>
        </dgm:presLayoutVars>
      </dgm:prSet>
      <dgm:spPr/>
    </dgm:pt>
    <dgm:pt modelId="{FCABB5BA-AB83-4F16-8318-F0F2B11F09A8}" type="pres">
      <dgm:prSet presAssocID="{AB43D5BE-47FA-41E9-A45E-4A6BC3AF59C8}" presName="wedge1" presStyleLbl="node1" presStyleIdx="0" presStyleCnt="4"/>
      <dgm:spPr/>
      <dgm:t>
        <a:bodyPr/>
        <a:lstStyle/>
        <a:p>
          <a:endParaRPr lang="ru-RU"/>
        </a:p>
      </dgm:t>
    </dgm:pt>
    <dgm:pt modelId="{AB7D7FED-E749-463D-9DE1-FE3491F35397}" type="pres">
      <dgm:prSet presAssocID="{AB43D5BE-47FA-41E9-A45E-4A6BC3AF59C8}" presName="dummy1a" presStyleCnt="0"/>
      <dgm:spPr/>
    </dgm:pt>
    <dgm:pt modelId="{B237910E-944C-4357-8E88-B0AAB0A02D83}" type="pres">
      <dgm:prSet presAssocID="{AB43D5BE-47FA-41E9-A45E-4A6BC3AF59C8}" presName="dummy1b" presStyleCnt="0"/>
      <dgm:spPr/>
    </dgm:pt>
    <dgm:pt modelId="{C758D9ED-F222-49C5-B623-F367B8173524}" type="pres">
      <dgm:prSet presAssocID="{AB43D5BE-47FA-41E9-A45E-4A6BC3AF59C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9CB27-3B3C-45DB-A107-D53A6B21C6D2}" type="pres">
      <dgm:prSet presAssocID="{AB43D5BE-47FA-41E9-A45E-4A6BC3AF59C8}" presName="wedge2" presStyleLbl="node1" presStyleIdx="1" presStyleCnt="4"/>
      <dgm:spPr/>
      <dgm:t>
        <a:bodyPr/>
        <a:lstStyle/>
        <a:p>
          <a:endParaRPr lang="ru-RU"/>
        </a:p>
      </dgm:t>
    </dgm:pt>
    <dgm:pt modelId="{8B8D7FCC-18A4-4B72-9B59-3D3955E539E6}" type="pres">
      <dgm:prSet presAssocID="{AB43D5BE-47FA-41E9-A45E-4A6BC3AF59C8}" presName="dummy2a" presStyleCnt="0"/>
      <dgm:spPr/>
    </dgm:pt>
    <dgm:pt modelId="{69A02E09-41FF-4599-97F3-2522634CC626}" type="pres">
      <dgm:prSet presAssocID="{AB43D5BE-47FA-41E9-A45E-4A6BC3AF59C8}" presName="dummy2b" presStyleCnt="0"/>
      <dgm:spPr/>
    </dgm:pt>
    <dgm:pt modelId="{40FBE18B-03A3-4282-983F-08DFAA5F2A48}" type="pres">
      <dgm:prSet presAssocID="{AB43D5BE-47FA-41E9-A45E-4A6BC3AF59C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ED911-A600-4925-9564-87940D693A98}" type="pres">
      <dgm:prSet presAssocID="{AB43D5BE-47FA-41E9-A45E-4A6BC3AF59C8}" presName="wedge3" presStyleLbl="node1" presStyleIdx="2" presStyleCnt="4"/>
      <dgm:spPr/>
      <dgm:t>
        <a:bodyPr/>
        <a:lstStyle/>
        <a:p>
          <a:endParaRPr lang="ru-RU"/>
        </a:p>
      </dgm:t>
    </dgm:pt>
    <dgm:pt modelId="{0100F3BB-434B-44E4-A45F-61B99CF53EFC}" type="pres">
      <dgm:prSet presAssocID="{AB43D5BE-47FA-41E9-A45E-4A6BC3AF59C8}" presName="dummy3a" presStyleCnt="0"/>
      <dgm:spPr/>
    </dgm:pt>
    <dgm:pt modelId="{3280A455-52AF-4396-9AB8-2485B8738525}" type="pres">
      <dgm:prSet presAssocID="{AB43D5BE-47FA-41E9-A45E-4A6BC3AF59C8}" presName="dummy3b" presStyleCnt="0"/>
      <dgm:spPr/>
    </dgm:pt>
    <dgm:pt modelId="{6BCF2A09-160A-453E-BB83-FC0306273B11}" type="pres">
      <dgm:prSet presAssocID="{AB43D5BE-47FA-41E9-A45E-4A6BC3AF59C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0384C-C8B3-4730-9419-000AA8C56BDB}" type="pres">
      <dgm:prSet presAssocID="{AB43D5BE-47FA-41E9-A45E-4A6BC3AF59C8}" presName="wedge4" presStyleLbl="node1" presStyleIdx="3" presStyleCnt="4"/>
      <dgm:spPr/>
      <dgm:t>
        <a:bodyPr/>
        <a:lstStyle/>
        <a:p>
          <a:endParaRPr lang="ru-RU"/>
        </a:p>
      </dgm:t>
    </dgm:pt>
    <dgm:pt modelId="{35B3AA3A-BC50-45D7-9508-9A69459FD8CB}" type="pres">
      <dgm:prSet presAssocID="{AB43D5BE-47FA-41E9-A45E-4A6BC3AF59C8}" presName="dummy4a" presStyleCnt="0"/>
      <dgm:spPr/>
    </dgm:pt>
    <dgm:pt modelId="{93EC16D2-B02D-4120-B7FD-A099CE5E9884}" type="pres">
      <dgm:prSet presAssocID="{AB43D5BE-47FA-41E9-A45E-4A6BC3AF59C8}" presName="dummy4b" presStyleCnt="0"/>
      <dgm:spPr/>
    </dgm:pt>
    <dgm:pt modelId="{B2F23AE0-C0A2-4B13-801C-86599B22421B}" type="pres">
      <dgm:prSet presAssocID="{AB43D5BE-47FA-41E9-A45E-4A6BC3AF59C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5939E-0AA9-4C05-8F20-437696BB8729}" type="pres">
      <dgm:prSet presAssocID="{C80EF6B2-EB02-4ABC-803F-4DB2CC9A1B5E}" presName="arrowWedge1" presStyleLbl="fgSibTrans2D1" presStyleIdx="0" presStyleCnt="4"/>
      <dgm:spPr>
        <a:solidFill>
          <a:schemeClr val="accent3">
            <a:lumMod val="40000"/>
            <a:lumOff val="60000"/>
          </a:schemeClr>
        </a:solidFill>
      </dgm:spPr>
    </dgm:pt>
    <dgm:pt modelId="{EFFF0C70-3E94-4985-ADB6-682A8408C9CE}" type="pres">
      <dgm:prSet presAssocID="{45423E46-D004-4F99-85B8-1C5B5251EA95}" presName="arrowWedge2" presStyleLbl="fgSibTrans2D1" presStyleIdx="1" presStyleCnt="4"/>
      <dgm:spPr>
        <a:solidFill>
          <a:schemeClr val="accent5">
            <a:lumMod val="60000"/>
            <a:lumOff val="40000"/>
          </a:schemeClr>
        </a:solidFill>
      </dgm:spPr>
    </dgm:pt>
    <dgm:pt modelId="{42E414FA-5800-496A-96F2-5E7AFBEF7261}" type="pres">
      <dgm:prSet presAssocID="{895E929D-56B9-4CDB-B737-B673128C8C44}" presName="arrowWedge3" presStyleLbl="fgSibTrans2D1" presStyleIdx="2" presStyleCnt="4"/>
      <dgm:spPr/>
    </dgm:pt>
    <dgm:pt modelId="{BA481E93-6412-41B7-AD13-ADA093D70981}" type="pres">
      <dgm:prSet presAssocID="{2985ABEB-FF47-4674-9264-62B3931E8973}" presName="arrowWedge4" presStyleLbl="fgSibTrans2D1" presStyleIdx="3" presStyleCnt="4"/>
      <dgm:spPr/>
    </dgm:pt>
  </dgm:ptLst>
  <dgm:cxnLst>
    <dgm:cxn modelId="{D1813D24-CCA6-465D-9D2E-B2DFB7563A92}" type="presOf" srcId="{8DD3D84B-9C6D-4206-8E73-23E0A76EA7A0}" destId="{FCABB5BA-AB83-4F16-8318-F0F2B11F09A8}" srcOrd="0" destOrd="0" presId="urn:microsoft.com/office/officeart/2005/8/layout/cycle8"/>
    <dgm:cxn modelId="{68D9F676-44EE-48A2-ADB2-77BE79EE25B2}" type="presOf" srcId="{AB43D5BE-47FA-41E9-A45E-4A6BC3AF59C8}" destId="{9FD01299-4F53-4C5F-A229-BBEA6B348FD1}" srcOrd="0" destOrd="0" presId="urn:microsoft.com/office/officeart/2005/8/layout/cycle8"/>
    <dgm:cxn modelId="{C45F75B9-0FD9-4829-8F36-F848B335ADED}" type="presOf" srcId="{8CCF656B-9DEF-47E8-B24B-0138A9420A11}" destId="{B2F23AE0-C0A2-4B13-801C-86599B22421B}" srcOrd="1" destOrd="0" presId="urn:microsoft.com/office/officeart/2005/8/layout/cycle8"/>
    <dgm:cxn modelId="{97228AF2-F617-4F87-BFE2-3F9ED1A50FA8}" srcId="{AB43D5BE-47FA-41E9-A45E-4A6BC3AF59C8}" destId="{368E7657-6B62-41F3-962C-3FDF0DD57F92}" srcOrd="1" destOrd="0" parTransId="{9200726D-AEB5-495C-9F61-E81C06379EFB}" sibTransId="{45423E46-D004-4F99-85B8-1C5B5251EA95}"/>
    <dgm:cxn modelId="{2358CA85-7863-448D-955C-936DC56B9EDA}" srcId="{AB43D5BE-47FA-41E9-A45E-4A6BC3AF59C8}" destId="{8DD3D84B-9C6D-4206-8E73-23E0A76EA7A0}" srcOrd="0" destOrd="0" parTransId="{FB8A714E-7C70-4A79-B5F4-855ACE80B620}" sibTransId="{C80EF6B2-EB02-4ABC-803F-4DB2CC9A1B5E}"/>
    <dgm:cxn modelId="{AD47B842-0FB8-4C31-8FA0-2C1556A6F60E}" type="presOf" srcId="{368E7657-6B62-41F3-962C-3FDF0DD57F92}" destId="{40FBE18B-03A3-4282-983F-08DFAA5F2A48}" srcOrd="1" destOrd="0" presId="urn:microsoft.com/office/officeart/2005/8/layout/cycle8"/>
    <dgm:cxn modelId="{5A3D96ED-9F1C-4184-B9F1-1F22BE2C4170}" type="presOf" srcId="{368E7657-6B62-41F3-962C-3FDF0DD57F92}" destId="{CBC9CB27-3B3C-45DB-A107-D53A6B21C6D2}" srcOrd="0" destOrd="0" presId="urn:microsoft.com/office/officeart/2005/8/layout/cycle8"/>
    <dgm:cxn modelId="{86CFF294-32A6-44D4-B88A-F40DE23BFBDB}" type="presOf" srcId="{8CCF656B-9DEF-47E8-B24B-0138A9420A11}" destId="{F7E0384C-C8B3-4730-9419-000AA8C56BDB}" srcOrd="0" destOrd="0" presId="urn:microsoft.com/office/officeart/2005/8/layout/cycle8"/>
    <dgm:cxn modelId="{43C724BC-3FDC-4455-8813-FEE9C98946BE}" type="presOf" srcId="{8DD3D84B-9C6D-4206-8E73-23E0A76EA7A0}" destId="{C758D9ED-F222-49C5-B623-F367B8173524}" srcOrd="1" destOrd="0" presId="urn:microsoft.com/office/officeart/2005/8/layout/cycle8"/>
    <dgm:cxn modelId="{589D077B-7E29-408C-B5EC-FE9A16F9C96D}" srcId="{AB43D5BE-47FA-41E9-A45E-4A6BC3AF59C8}" destId="{3C5B0A37-7C9A-4A2A-8144-AA7AA341233D}" srcOrd="2" destOrd="0" parTransId="{89265731-A840-48E0-A1EB-2345017F8FDB}" sibTransId="{895E929D-56B9-4CDB-B737-B673128C8C44}"/>
    <dgm:cxn modelId="{614EC6A3-EF9C-453F-ACEC-709F380DCC37}" srcId="{AB43D5BE-47FA-41E9-A45E-4A6BC3AF59C8}" destId="{8CCF656B-9DEF-47E8-B24B-0138A9420A11}" srcOrd="3" destOrd="0" parTransId="{B08E04AD-3CB6-4456-A103-35787DD6855D}" sibTransId="{2985ABEB-FF47-4674-9264-62B3931E8973}"/>
    <dgm:cxn modelId="{6FD7347D-D153-4C3B-89DF-D5966EFF124B}" type="presOf" srcId="{3C5B0A37-7C9A-4A2A-8144-AA7AA341233D}" destId="{F41ED911-A600-4925-9564-87940D693A98}" srcOrd="0" destOrd="0" presId="urn:microsoft.com/office/officeart/2005/8/layout/cycle8"/>
    <dgm:cxn modelId="{6CAF34B2-E2C8-4AA7-8B90-D884896580EB}" type="presOf" srcId="{3C5B0A37-7C9A-4A2A-8144-AA7AA341233D}" destId="{6BCF2A09-160A-453E-BB83-FC0306273B11}" srcOrd="1" destOrd="0" presId="urn:microsoft.com/office/officeart/2005/8/layout/cycle8"/>
    <dgm:cxn modelId="{3C8C017C-AD74-4FA1-85F8-6F937DD024D9}" type="presParOf" srcId="{9FD01299-4F53-4C5F-A229-BBEA6B348FD1}" destId="{FCABB5BA-AB83-4F16-8318-F0F2B11F09A8}" srcOrd="0" destOrd="0" presId="urn:microsoft.com/office/officeart/2005/8/layout/cycle8"/>
    <dgm:cxn modelId="{316F8B3B-B7B3-4586-97E5-77E5A6114C60}" type="presParOf" srcId="{9FD01299-4F53-4C5F-A229-BBEA6B348FD1}" destId="{AB7D7FED-E749-463D-9DE1-FE3491F35397}" srcOrd="1" destOrd="0" presId="urn:microsoft.com/office/officeart/2005/8/layout/cycle8"/>
    <dgm:cxn modelId="{688BCD59-0632-4C09-A163-B6F4BF4A5478}" type="presParOf" srcId="{9FD01299-4F53-4C5F-A229-BBEA6B348FD1}" destId="{B237910E-944C-4357-8E88-B0AAB0A02D83}" srcOrd="2" destOrd="0" presId="urn:microsoft.com/office/officeart/2005/8/layout/cycle8"/>
    <dgm:cxn modelId="{B7073B74-8706-4647-997B-3EDB2719EABA}" type="presParOf" srcId="{9FD01299-4F53-4C5F-A229-BBEA6B348FD1}" destId="{C758D9ED-F222-49C5-B623-F367B8173524}" srcOrd="3" destOrd="0" presId="urn:microsoft.com/office/officeart/2005/8/layout/cycle8"/>
    <dgm:cxn modelId="{EE092221-E310-4490-B6CC-206105AFA5AE}" type="presParOf" srcId="{9FD01299-4F53-4C5F-A229-BBEA6B348FD1}" destId="{CBC9CB27-3B3C-45DB-A107-D53A6B21C6D2}" srcOrd="4" destOrd="0" presId="urn:microsoft.com/office/officeart/2005/8/layout/cycle8"/>
    <dgm:cxn modelId="{7D5CE6CD-E07C-4B05-A672-6206ED1319C6}" type="presParOf" srcId="{9FD01299-4F53-4C5F-A229-BBEA6B348FD1}" destId="{8B8D7FCC-18A4-4B72-9B59-3D3955E539E6}" srcOrd="5" destOrd="0" presId="urn:microsoft.com/office/officeart/2005/8/layout/cycle8"/>
    <dgm:cxn modelId="{282B054B-28D8-43E9-8F95-EDDF640E458C}" type="presParOf" srcId="{9FD01299-4F53-4C5F-A229-BBEA6B348FD1}" destId="{69A02E09-41FF-4599-97F3-2522634CC626}" srcOrd="6" destOrd="0" presId="urn:microsoft.com/office/officeart/2005/8/layout/cycle8"/>
    <dgm:cxn modelId="{DA1827F6-C19A-46B0-8CC7-1F432815383C}" type="presParOf" srcId="{9FD01299-4F53-4C5F-A229-BBEA6B348FD1}" destId="{40FBE18B-03A3-4282-983F-08DFAA5F2A48}" srcOrd="7" destOrd="0" presId="urn:microsoft.com/office/officeart/2005/8/layout/cycle8"/>
    <dgm:cxn modelId="{73EA24AD-D81C-4CE5-B528-037E6CFA299E}" type="presParOf" srcId="{9FD01299-4F53-4C5F-A229-BBEA6B348FD1}" destId="{F41ED911-A600-4925-9564-87940D693A98}" srcOrd="8" destOrd="0" presId="urn:microsoft.com/office/officeart/2005/8/layout/cycle8"/>
    <dgm:cxn modelId="{25560E37-7033-4037-96FF-90C5D58437FE}" type="presParOf" srcId="{9FD01299-4F53-4C5F-A229-BBEA6B348FD1}" destId="{0100F3BB-434B-44E4-A45F-61B99CF53EFC}" srcOrd="9" destOrd="0" presId="urn:microsoft.com/office/officeart/2005/8/layout/cycle8"/>
    <dgm:cxn modelId="{D46741D5-3A13-49B9-8994-9933473F5F18}" type="presParOf" srcId="{9FD01299-4F53-4C5F-A229-BBEA6B348FD1}" destId="{3280A455-52AF-4396-9AB8-2485B8738525}" srcOrd="10" destOrd="0" presId="urn:microsoft.com/office/officeart/2005/8/layout/cycle8"/>
    <dgm:cxn modelId="{F31CC6BE-2675-4987-B019-8D06E3CC3AE5}" type="presParOf" srcId="{9FD01299-4F53-4C5F-A229-BBEA6B348FD1}" destId="{6BCF2A09-160A-453E-BB83-FC0306273B11}" srcOrd="11" destOrd="0" presId="urn:microsoft.com/office/officeart/2005/8/layout/cycle8"/>
    <dgm:cxn modelId="{F663B383-4EE0-41BC-B512-46E919C137E2}" type="presParOf" srcId="{9FD01299-4F53-4C5F-A229-BBEA6B348FD1}" destId="{F7E0384C-C8B3-4730-9419-000AA8C56BDB}" srcOrd="12" destOrd="0" presId="urn:microsoft.com/office/officeart/2005/8/layout/cycle8"/>
    <dgm:cxn modelId="{65E345F4-8694-4908-8D48-A0A5A41C24A8}" type="presParOf" srcId="{9FD01299-4F53-4C5F-A229-BBEA6B348FD1}" destId="{35B3AA3A-BC50-45D7-9508-9A69459FD8CB}" srcOrd="13" destOrd="0" presId="urn:microsoft.com/office/officeart/2005/8/layout/cycle8"/>
    <dgm:cxn modelId="{5E3C55F5-29DE-462E-B82F-66F3783B368B}" type="presParOf" srcId="{9FD01299-4F53-4C5F-A229-BBEA6B348FD1}" destId="{93EC16D2-B02D-4120-B7FD-A099CE5E9884}" srcOrd="14" destOrd="0" presId="urn:microsoft.com/office/officeart/2005/8/layout/cycle8"/>
    <dgm:cxn modelId="{D5A6C600-A453-40BA-B9EA-EE9A5FC5EB5D}" type="presParOf" srcId="{9FD01299-4F53-4C5F-A229-BBEA6B348FD1}" destId="{B2F23AE0-C0A2-4B13-801C-86599B22421B}" srcOrd="15" destOrd="0" presId="urn:microsoft.com/office/officeart/2005/8/layout/cycle8"/>
    <dgm:cxn modelId="{68C6F51F-0689-448F-A7ED-5773310D59B7}" type="presParOf" srcId="{9FD01299-4F53-4C5F-A229-BBEA6B348FD1}" destId="{1D95939E-0AA9-4C05-8F20-437696BB8729}" srcOrd="16" destOrd="0" presId="urn:microsoft.com/office/officeart/2005/8/layout/cycle8"/>
    <dgm:cxn modelId="{79AA92E1-90F5-41F1-AAEF-64EA64705335}" type="presParOf" srcId="{9FD01299-4F53-4C5F-A229-BBEA6B348FD1}" destId="{EFFF0C70-3E94-4985-ADB6-682A8408C9CE}" srcOrd="17" destOrd="0" presId="urn:microsoft.com/office/officeart/2005/8/layout/cycle8"/>
    <dgm:cxn modelId="{3DC0BA8C-2768-4682-BDD1-FA1FFCF0C2C4}" type="presParOf" srcId="{9FD01299-4F53-4C5F-A229-BBEA6B348FD1}" destId="{42E414FA-5800-496A-96F2-5E7AFBEF7261}" srcOrd="18" destOrd="0" presId="urn:microsoft.com/office/officeart/2005/8/layout/cycle8"/>
    <dgm:cxn modelId="{E1A353BA-707C-43B8-B820-9DAC3A1A8CE7}" type="presParOf" srcId="{9FD01299-4F53-4C5F-A229-BBEA6B348FD1}" destId="{BA481E93-6412-41B7-AD13-ADA093D7098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BB5BA-AB83-4F16-8318-F0F2B11F09A8}">
      <dsp:nvSpPr>
        <dsp:cNvPr id="0" name=""/>
        <dsp:cNvSpPr/>
      </dsp:nvSpPr>
      <dsp:spPr>
        <a:xfrm>
          <a:off x="340953" y="219479"/>
          <a:ext cx="3027054" cy="3027054"/>
        </a:xfrm>
        <a:prstGeom prst="pie">
          <a:avLst>
            <a:gd name="adj1" fmla="val 16200000"/>
            <a:gd name="adj2" fmla="val 0"/>
          </a:avLst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I</a:t>
          </a:r>
          <a:r>
            <a:rPr lang="ru-RU" sz="1400" kern="1200" smtClean="0"/>
            <a:t/>
          </a:r>
          <a:br>
            <a:rPr lang="ru-RU" sz="1400" kern="1200" smtClean="0"/>
          </a:br>
          <a:r>
            <a:rPr lang="es-AR" sz="1400" kern="1200" smtClean="0"/>
            <a:t>Gross accumulation</a:t>
          </a:r>
          <a:endParaRPr lang="ru-RU" sz="1400" kern="120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947814" y="846872"/>
        <a:ext cx="1117127" cy="828836"/>
      </dsp:txXfrm>
    </dsp:sp>
    <dsp:sp modelId="{CBC9CB27-3B3C-45DB-A107-D53A6B21C6D2}">
      <dsp:nvSpPr>
        <dsp:cNvPr id="0" name=""/>
        <dsp:cNvSpPr/>
      </dsp:nvSpPr>
      <dsp:spPr>
        <a:xfrm>
          <a:off x="340953" y="321102"/>
          <a:ext cx="3027054" cy="3027054"/>
        </a:xfrm>
        <a:prstGeom prst="pie">
          <a:avLst>
            <a:gd name="adj1" fmla="val 0"/>
            <a:gd name="adj2" fmla="val 5400000"/>
          </a:avLst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Xn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s-AR" sz="1400" kern="1200" dirty="0" smtClean="0"/>
            <a:t>Net export</a:t>
          </a:r>
          <a:endParaRPr lang="ru-RU" sz="1400" kern="1200" dirty="0"/>
        </a:p>
      </dsp:txBody>
      <dsp:txXfrm>
        <a:off x="1947814" y="1891927"/>
        <a:ext cx="1117127" cy="828836"/>
      </dsp:txXfrm>
    </dsp:sp>
    <dsp:sp modelId="{F41ED911-A600-4925-9564-87940D693A98}">
      <dsp:nvSpPr>
        <dsp:cNvPr id="0" name=""/>
        <dsp:cNvSpPr/>
      </dsp:nvSpPr>
      <dsp:spPr>
        <a:xfrm>
          <a:off x="239330" y="321102"/>
          <a:ext cx="3027054" cy="3027054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G</a:t>
          </a:r>
          <a:r>
            <a:rPr lang="en-US" sz="1200" kern="1200" smtClean="0"/>
            <a:t/>
          </a:r>
          <a:br>
            <a:rPr lang="en-US" sz="1200" kern="1200" smtClean="0"/>
          </a:br>
          <a:r>
            <a:rPr lang="es-AR" sz="1200" kern="1200" smtClean="0"/>
            <a:t>Consumption of government agencies</a:t>
          </a:r>
        </a:p>
      </dsp:txBody>
      <dsp:txXfrm>
        <a:off x="542396" y="1891927"/>
        <a:ext cx="1117127" cy="828836"/>
      </dsp:txXfrm>
    </dsp:sp>
    <dsp:sp modelId="{F7E0384C-C8B3-4730-9419-000AA8C56BDB}">
      <dsp:nvSpPr>
        <dsp:cNvPr id="0" name=""/>
        <dsp:cNvSpPr/>
      </dsp:nvSpPr>
      <dsp:spPr>
        <a:xfrm>
          <a:off x="239330" y="219479"/>
          <a:ext cx="3027054" cy="3027054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s-AR" sz="1400" kern="1200" dirty="0" smtClean="0"/>
            <a:t>Household consumption</a:t>
          </a:r>
          <a:endParaRPr lang="ru-RU" sz="1400" kern="1200" dirty="0"/>
        </a:p>
      </dsp:txBody>
      <dsp:txXfrm>
        <a:off x="542396" y="846872"/>
        <a:ext cx="1117127" cy="828836"/>
      </dsp:txXfrm>
    </dsp:sp>
    <dsp:sp modelId="{1D95939E-0AA9-4C05-8F20-437696BB8729}">
      <dsp:nvSpPr>
        <dsp:cNvPr id="0" name=""/>
        <dsp:cNvSpPr/>
      </dsp:nvSpPr>
      <dsp:spPr>
        <a:xfrm>
          <a:off x="153564" y="32090"/>
          <a:ext cx="3401832" cy="340183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F0C70-3E94-4985-ADB6-682A8408C9CE}">
      <dsp:nvSpPr>
        <dsp:cNvPr id="0" name=""/>
        <dsp:cNvSpPr/>
      </dsp:nvSpPr>
      <dsp:spPr>
        <a:xfrm>
          <a:off x="153564" y="133713"/>
          <a:ext cx="3401832" cy="340183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414FA-5800-496A-96F2-5E7AFBEF7261}">
      <dsp:nvSpPr>
        <dsp:cNvPr id="0" name=""/>
        <dsp:cNvSpPr/>
      </dsp:nvSpPr>
      <dsp:spPr>
        <a:xfrm>
          <a:off x="51941" y="133713"/>
          <a:ext cx="3401832" cy="340183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81E93-6412-41B7-AD13-ADA093D70981}">
      <dsp:nvSpPr>
        <dsp:cNvPr id="0" name=""/>
        <dsp:cNvSpPr/>
      </dsp:nvSpPr>
      <dsp:spPr>
        <a:xfrm>
          <a:off x="51941" y="32090"/>
          <a:ext cx="3401832" cy="340183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B5EFD-A3D0-4702-9C69-F1A408F73A72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32F63-13CF-4B74-AB1E-5F005B9FB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1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6A41-AFF7-4FEF-A843-9078EF49926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A74CE-62FB-4BD5-9922-6BB74986E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55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1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09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313F4DEB-A0CC-48CA-9175-FC2964662607}" type="datetime1">
              <a:rPr lang="ru-RU" smtClean="0"/>
              <a:t>15.11.2021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A62-9D38-4A96-AA43-F951AB3FC3B6}" type="datetime1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466-7E37-4D3F-A09E-1BF04A30F8FA}" type="datetime1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FB5F-9144-4EE9-BFF0-9C44DCB64484}" type="datetime1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816298AB-758B-4E15-A815-FE60C7CE9CB6}" type="datetime1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558D-431F-487C-B141-968E9E63D316}" type="datetime1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CD50-1FE3-4D89-8166-57951E8D2D47}" type="datetime1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E68-445E-44CC-88F6-BAF8DFD37493}" type="datetime1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503C-BAF0-451E-A64E-867C7E6C4C62}" type="datetime1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4898-0F00-4443-ADB9-D0E77A6EC511}" type="datetime1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EC8-ADD2-44EE-80D0-457037122EBD}" type="datetime1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7D316-F97E-4390-AD10-AF3C18805A63}" type="datetime1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chart" Target="../charts/chart11.xml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image" Target="../media/image4.png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7" y="2712338"/>
            <a:ext cx="633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Development Prospects of the southern parts of </a:t>
            </a:r>
            <a:r>
              <a:rPr lang="en-US" sz="2000" b="1" dirty="0" err="1"/>
              <a:t>Kostanay</a:t>
            </a:r>
            <a:r>
              <a:rPr lang="en-US" sz="2000" b="1" dirty="0"/>
              <a:t> region: </a:t>
            </a:r>
            <a:endParaRPr lang="ru-RU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"</a:t>
            </a:r>
            <a:r>
              <a:rPr lang="en-US" sz="2000" b="1" dirty="0" err="1"/>
              <a:t>Damu</a:t>
            </a:r>
            <a:r>
              <a:rPr lang="en-US" sz="2000" b="1" dirty="0"/>
              <a:t>" Fund's proposals</a:t>
            </a: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4380992" y="1332443"/>
            <a:ext cx="2520279" cy="7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kostanay.gov.kz/upload/medialibrary/4d7/4d7edd8f64656cd6cc962f72338dd3c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46234"/>
            <a:ext cx="136815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3" y="4587974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2021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3. Promising directions for investment in the regional economy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6168" y="1196463"/>
            <a:ext cx="2664000" cy="129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es-AR" sz="1000" b="1" dirty="0"/>
              <a:t>Land resources: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000" dirty="0"/>
              <a:t>Total area - 91.0 thousand km2: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000" dirty="0"/>
              <a:t>Arkalyk g.a. - 15.6 thousand km2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000" dirty="0"/>
              <a:t>Amangeldy district - 22.6 thousand km2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000" dirty="0"/>
              <a:t>Dzhangeldinsk district - 37,600 km2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000" dirty="0"/>
              <a:t>Nauruzum district - 15,2 thousand km2</a:t>
            </a:r>
            <a:endParaRPr lang="ru-RU" sz="800" i="1" baseline="30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880" y="1196463"/>
            <a:ext cx="2448000" cy="15654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es-AR" sz="900" b="1" dirty="0"/>
              <a:t>Minerals</a:t>
            </a:r>
            <a:r>
              <a:rPr lang="es-AR" sz="9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For metallurgy - lead (+</a:t>
            </a:r>
            <a:r>
              <a:rPr lang="en-US" sz="900" dirty="0" err="1"/>
              <a:t>ittrium</a:t>
            </a:r>
            <a:r>
              <a:rPr lang="en-US" sz="900" dirty="0"/>
              <a:t>, copper, zinc, cadmium, gold, silver, tin, etc.).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For the construction industry - nephrite, white and black marble, raw materials for production of construction and refractory bricks, </a:t>
            </a:r>
            <a:r>
              <a:rPr lang="en-US" sz="900" dirty="0" err="1"/>
              <a:t>claydite</a:t>
            </a:r>
            <a:r>
              <a:rPr lang="en-US" sz="900" dirty="0"/>
              <a:t> and expanded clay, building and ornamental stones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Mineral waters</a:t>
            </a:r>
            <a:endParaRPr lang="ru-RU" sz="9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6804480" y="1196463"/>
            <a:ext cx="2088000" cy="12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es-AR" sz="1000" b="1" dirty="0" smtClean="0"/>
              <a:t>Climate</a:t>
            </a:r>
            <a:r>
              <a:rPr lang="ru-RU" sz="1000" b="1" dirty="0" smtClean="0"/>
              <a:t>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n-US" sz="1000" dirty="0"/>
              <a:t>Sharp continental: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n-US" sz="1000" dirty="0"/>
              <a:t>Average t: January -17°C, July +24°C 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n-US" sz="1000" dirty="0"/>
              <a:t>High wind loads: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n-US" sz="1000" dirty="0"/>
              <a:t>Average annual wind speed of 6.93 m/s</a:t>
            </a:r>
            <a:endParaRPr lang="ru-RU" sz="800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96168" y="2622063"/>
            <a:ext cx="2664000" cy="68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en-US" sz="1000" dirty="0"/>
              <a:t>Medium projects of legal entities, small projects of peasant farms, micro projects of households</a:t>
            </a:r>
            <a:r>
              <a:rPr lang="en-US" sz="1000" dirty="0" smtClean="0"/>
              <a:t>.</a:t>
            </a:r>
          </a:p>
          <a:p>
            <a:pPr algn="ctr">
              <a:spcAft>
                <a:spcPts val="600"/>
              </a:spcAft>
            </a:pPr>
            <a:r>
              <a:rPr lang="en-US" sz="1000" dirty="0"/>
              <a:t>Sectors: cattle, cattle, horses, poultry, grain growing</a:t>
            </a:r>
            <a:endParaRPr lang="ru-RU" sz="10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459734"/>
            <a:ext cx="1080056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es-AR" sz="1000" dirty="0"/>
              <a:t>Transportation and storage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04480" y="2622063"/>
            <a:ext cx="2088000" cy="68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sz="1200" dirty="0"/>
              <a:t>Major project</a:t>
            </a:r>
          </a:p>
          <a:p>
            <a:pPr algn="ctr"/>
            <a:r>
              <a:rPr lang="en-US" sz="1200" dirty="0"/>
              <a:t>for the construction of a wind power plant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3880" y="2622063"/>
            <a:ext cx="2448000" cy="68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sz="1200" dirty="0"/>
              <a:t>Major investment projects in MMC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403880" y="4227982"/>
            <a:ext cx="2448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dirty="0"/>
              <a:t>Export to other regions and abroad</a:t>
            </a:r>
            <a:endParaRPr lang="ru-RU" sz="1200" dirty="0"/>
          </a:p>
        </p:txBody>
      </p:sp>
      <p:cxnSp>
        <p:nvCxnSpPr>
          <p:cNvPr id="19" name="Прямая со стрелкой 18"/>
          <p:cNvCxnSpPr>
            <a:stCxn id="16" idx="2"/>
            <a:endCxn id="11" idx="0"/>
          </p:cNvCxnSpPr>
          <p:nvPr/>
        </p:nvCxnSpPr>
        <p:spPr>
          <a:xfrm flipV="1">
            <a:off x="2627880" y="2622063"/>
            <a:ext cx="0" cy="13987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0" name="Прямая со стрелкой 19"/>
          <p:cNvCxnSpPr>
            <a:stCxn id="3" idx="2"/>
            <a:endCxn id="7" idx="0"/>
          </p:cNvCxnSpPr>
          <p:nvPr/>
        </p:nvCxnSpPr>
        <p:spPr>
          <a:xfrm>
            <a:off x="5328168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>
            <a:stCxn id="17" idx="2"/>
            <a:endCxn id="10" idx="0"/>
          </p:cNvCxnSpPr>
          <p:nvPr/>
        </p:nvCxnSpPr>
        <p:spPr>
          <a:xfrm>
            <a:off x="7848480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1" name="Прямая со стрелкой 30"/>
          <p:cNvCxnSpPr>
            <a:stCxn id="11" idx="2"/>
            <a:endCxn id="13" idx="0"/>
          </p:cNvCxnSpPr>
          <p:nvPr/>
        </p:nvCxnSpPr>
        <p:spPr>
          <a:xfrm>
            <a:off x="2627880" y="3306063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996168" y="4227982"/>
            <a:ext cx="2664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dirty="0"/>
              <a:t>Supply to the local market</a:t>
            </a:r>
          </a:p>
          <a:p>
            <a:pPr algn="ctr"/>
            <a:r>
              <a:rPr lang="en-US" sz="1200" dirty="0"/>
              <a:t>Export to other regions and abroad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804480" y="4227982"/>
            <a:ext cx="2088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dirty="0"/>
              <a:t>Supply to the local market </a:t>
            </a:r>
          </a:p>
          <a:p>
            <a:pPr algn="ctr"/>
            <a:r>
              <a:rPr lang="en-US" sz="1200" dirty="0"/>
              <a:t>and to other regions</a:t>
            </a:r>
            <a:endParaRPr lang="ru-RU" sz="1200" dirty="0"/>
          </a:p>
        </p:txBody>
      </p:sp>
      <p:cxnSp>
        <p:nvCxnSpPr>
          <p:cNvPr id="41" name="Прямая со стрелкой 40"/>
          <p:cNvCxnSpPr>
            <a:stCxn id="10" idx="2"/>
            <a:endCxn id="39" idx="0"/>
          </p:cNvCxnSpPr>
          <p:nvPr/>
        </p:nvCxnSpPr>
        <p:spPr>
          <a:xfrm>
            <a:off x="7848480" y="3306063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110108" y="3307051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110108" y="4075250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2" name="TextBox 31"/>
          <p:cNvSpPr txBox="1"/>
          <p:nvPr/>
        </p:nvSpPr>
        <p:spPr>
          <a:xfrm>
            <a:off x="179512" y="147957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Conditions for the development of economic sectors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76193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>
                <a:solidFill>
                  <a:schemeClr val="bg1">
                    <a:lumMod val="50000"/>
                  </a:schemeClr>
                </a:solidFill>
              </a:rPr>
              <a:t>Directions for investment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9512" y="42397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>
                <a:solidFill>
                  <a:schemeClr val="bg1">
                    <a:lumMod val="50000"/>
                  </a:schemeClr>
                </a:solidFill>
              </a:rPr>
              <a:t>Sources of revenue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9512" y="91556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Sectors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880" y="943262"/>
            <a:ext cx="270000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es-AR" sz="1100" b="1">
                <a:solidFill>
                  <a:schemeClr val="accent6">
                    <a:lumMod val="75000"/>
                  </a:schemeClr>
                </a:solidFill>
              </a:rPr>
              <a:t>Mining industry</a:t>
            </a:r>
            <a:endParaRPr lang="es-A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76040" y="941705"/>
            <a:ext cx="2304256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es-AR" sz="1100" b="1" dirty="0">
                <a:solidFill>
                  <a:schemeClr val="accent1">
                    <a:lumMod val="75000"/>
                  </a:schemeClr>
                </a:solidFill>
              </a:rPr>
              <a:t>Agribusiness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04480" y="943262"/>
            <a:ext cx="208800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es-AR" sz="1100" b="1" dirty="0">
                <a:solidFill>
                  <a:schemeClr val="accent2">
                    <a:lumMod val="75000"/>
                  </a:schemeClr>
                </a:solidFill>
              </a:rPr>
              <a:t>Electricity</a:t>
            </a:r>
            <a:endParaRPr lang="ru-RU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10</a:t>
            </a:fld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428048" y="3459735"/>
            <a:ext cx="1080056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es-AR" sz="1000" dirty="0"/>
              <a:t>Agricultural processing projects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211960" y="3306015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004048" y="3304800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04048" y="4072999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4. The Fund's participation in the development of regional economies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436096" y="1255126"/>
            <a:ext cx="3456384" cy="28286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/>
              <a:t>Problems under consideration in the development of the agro-industrial complex</a:t>
            </a:r>
            <a:r>
              <a:rPr lang="en-US" sz="1200" b="1" dirty="0" smtClean="0"/>
              <a:t>:</a:t>
            </a:r>
          </a:p>
          <a:p>
            <a:pPr algn="ctr"/>
            <a:endParaRPr lang="ru-RU" sz="1200" b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/>
              <a:t>Low access to loan resources of small entities, lack of fixed and working capital of agricultural </a:t>
            </a:r>
            <a:r>
              <a:rPr lang="en-US" sz="1200" dirty="0" smtClean="0"/>
              <a:t>producers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/>
              <a:t>Insufficient level of technical equipment of the machine-tractor fleet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US" sz="1200" dirty="0"/>
              <a:t>poor implementation of new advanced technologies in production</a:t>
            </a:r>
            <a:endParaRPr lang="ru-RU" sz="1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51520" y="1254480"/>
            <a:ext cx="4896544" cy="2829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/>
              <a:t>The agro-industrial complex is the main direction for the development of SMEs in the region: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It is necessary to ensure: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es-AR" sz="1000" dirty="0"/>
              <a:t>households with working capital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en-US" sz="1000" dirty="0"/>
              <a:t>peasant farms and enterprises (legal entities) with investment loans for equipment renovation/expansion, working capital</a:t>
            </a:r>
            <a:endParaRPr lang="ru-RU" sz="5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 the structure of the </a:t>
            </a:r>
            <a:r>
              <a:rPr lang="en-US" sz="1200" dirty="0" err="1"/>
              <a:t>agroindustrial</a:t>
            </a:r>
            <a:r>
              <a:rPr lang="en-US" sz="1200" dirty="0"/>
              <a:t> complex the priority sectors are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/>
              <a:t>Livestock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/>
              <a:t>Meat Processing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/>
              <a:t>Animal feed production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/>
              <a:t>Participation of other branches of agro-industrial complex should not be </a:t>
            </a:r>
            <a:r>
              <a:rPr lang="en-US" sz="1000" dirty="0" smtClean="0"/>
              <a:t>limited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5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It is necessary to support the development of infrastructure around the agro-industrial complex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AR" sz="1000" dirty="0"/>
              <a:t>Warehousing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es-AR" sz="1000" dirty="0"/>
              <a:t>Transportation services </a:t>
            </a:r>
          </a:p>
        </p:txBody>
      </p: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804" y="123866"/>
            <a:ext cx="8229600" cy="742950"/>
          </a:xfrm>
        </p:spPr>
        <p:txBody>
          <a:bodyPr>
            <a:noAutofit/>
          </a:bodyPr>
          <a:lstStyle/>
          <a:p>
            <a:r>
              <a:rPr lang="en-US" sz="2000" b="1" dirty="0"/>
              <a:t>5. </a:t>
            </a:r>
            <a:r>
              <a:rPr lang="en-US" sz="2000" b="1" dirty="0" smtClean="0"/>
              <a:t>Fund’s Proposal </a:t>
            </a:r>
            <a:r>
              <a:rPr lang="en-US" sz="2000" b="1" dirty="0"/>
              <a:t>to create a new program to support SMEs in </a:t>
            </a:r>
            <a:r>
              <a:rPr lang="en-US" sz="2000" b="1" dirty="0" err="1" smtClean="0"/>
              <a:t>Arkalyk</a:t>
            </a:r>
            <a:r>
              <a:rPr lang="en-US" sz="2000" b="1" dirty="0" smtClean="0"/>
              <a:t> city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12</a:t>
            </a:fld>
            <a:endParaRPr lang="ru-RU"/>
          </a:p>
        </p:txBody>
      </p:sp>
      <p:grpSp>
        <p:nvGrpSpPr>
          <p:cNvPr id="33" name="Google Shape;464;p23"/>
          <p:cNvGrpSpPr/>
          <p:nvPr/>
        </p:nvGrpSpPr>
        <p:grpSpPr>
          <a:xfrm>
            <a:off x="4819731" y="1413273"/>
            <a:ext cx="1445958" cy="3289632"/>
            <a:chOff x="4956734" y="1482688"/>
            <a:chExt cx="1353600" cy="2985550"/>
          </a:xfrm>
        </p:grpSpPr>
        <p:sp>
          <p:nvSpPr>
            <p:cNvPr id="34" name="Google Shape;465;p23"/>
            <p:cNvSpPr/>
            <p:nvPr/>
          </p:nvSpPr>
          <p:spPr>
            <a:xfrm rot="10800000" flipH="1">
              <a:off x="5536934" y="1700797"/>
              <a:ext cx="193200" cy="407100"/>
            </a:xfrm>
            <a:prstGeom prst="rtTriangle">
              <a:avLst/>
            </a:pr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5" name="Google Shape;466;p23"/>
            <p:cNvSpPr/>
            <p:nvPr/>
          </p:nvSpPr>
          <p:spPr>
            <a:xfrm rot="10800000">
              <a:off x="495673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6" name="Google Shape;468;p23"/>
            <p:cNvSpPr txBox="1"/>
            <p:nvPr/>
          </p:nvSpPr>
          <p:spPr>
            <a:xfrm>
              <a:off x="495673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Damu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invests funds in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Halyk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Bank (for 7 years)</a:t>
              </a:r>
            </a:p>
            <a:p>
              <a:pPr lvl="0" algn="ctr"/>
              <a:endParaRPr lang="en-US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n-US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1 </a:t>
              </a:r>
              <a:r>
                <a:rPr lang="en-US" sz="1100" b="1" dirty="0" err="1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bln</a:t>
              </a:r>
              <a:r>
                <a:rPr lang="en-US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  <a:r>
                <a:rPr lang="en-US" sz="1100" b="1" dirty="0" err="1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tenge</a:t>
              </a:r>
              <a:endParaRPr lang="en-US" sz="1100" b="1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n-US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-at 2.5%</a:t>
              </a:r>
              <a:endParaRPr sz="1100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" name="Google Shape;469;p23"/>
            <p:cNvSpPr/>
            <p:nvPr/>
          </p:nvSpPr>
          <p:spPr>
            <a:xfrm>
              <a:off x="5254859" y="3606000"/>
              <a:ext cx="757348" cy="7162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9" name="Google Shape;470;p23"/>
            <p:cNvSpPr/>
            <p:nvPr/>
          </p:nvSpPr>
          <p:spPr>
            <a:xfrm>
              <a:off x="4956734" y="1482688"/>
              <a:ext cx="1353600" cy="625200"/>
            </a:xfrm>
            <a:prstGeom prst="rect">
              <a:avLst/>
            </a:pr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100" dirty="0" err="1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Setp</a:t>
              </a:r>
              <a:r>
                <a:rPr lang="en-US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 </a:t>
              </a:r>
              <a:r>
                <a:rPr lang="ru-RU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3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40" name="Google Shape;471;p23"/>
          <p:cNvGrpSpPr/>
          <p:nvPr/>
        </p:nvGrpSpPr>
        <p:grpSpPr>
          <a:xfrm>
            <a:off x="6762230" y="1419622"/>
            <a:ext cx="1516113" cy="3289632"/>
            <a:chOff x="7035003" y="1482688"/>
            <a:chExt cx="1398522" cy="2985550"/>
          </a:xfrm>
        </p:grpSpPr>
        <p:sp>
          <p:nvSpPr>
            <p:cNvPr id="45" name="Google Shape;472;p23"/>
            <p:cNvSpPr/>
            <p:nvPr/>
          </p:nvSpPr>
          <p:spPr>
            <a:xfrm rot="10800000">
              <a:off x="7079925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1" name="Google Shape;474;p23"/>
            <p:cNvSpPr txBox="1"/>
            <p:nvPr/>
          </p:nvSpPr>
          <p:spPr>
            <a:xfrm>
              <a:off x="7035003" y="2315496"/>
              <a:ext cx="1353600" cy="1054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s-AR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SMEs implementing </a:t>
              </a:r>
              <a:r>
                <a:rPr lang="es-AR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projects</a:t>
              </a:r>
            </a:p>
            <a:p>
              <a:pPr lvl="0" algn="ctr"/>
              <a:r>
                <a:rPr lang="ru-RU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А)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in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Arkalyk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city, get loans </a:t>
              </a:r>
              <a:r>
                <a:rPr lang="en-US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at 5% p.a</a:t>
              </a:r>
              <a:r>
                <a:rPr lang="en-US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.</a:t>
              </a:r>
            </a:p>
            <a:p>
              <a:pPr lvl="0" algn="ctr"/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B) in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Kostanay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city and region, loans </a:t>
              </a:r>
              <a:r>
                <a:rPr lang="en-US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at 7% per annum</a:t>
              </a:r>
              <a:endParaRPr sz="1100" b="1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" name="Google Shape;475;p23"/>
            <p:cNvSpPr/>
            <p:nvPr/>
          </p:nvSpPr>
          <p:spPr>
            <a:xfrm>
              <a:off x="7386007" y="3605999"/>
              <a:ext cx="741434" cy="7162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4" name="Google Shape;476;p23"/>
            <p:cNvSpPr/>
            <p:nvPr/>
          </p:nvSpPr>
          <p:spPr>
            <a:xfrm>
              <a:off x="7079925" y="1482688"/>
              <a:ext cx="1353600" cy="625200"/>
            </a:xfrm>
            <a:prstGeom prst="rect">
              <a:avLst/>
            </a:pr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100" dirty="0" err="1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Setp</a:t>
              </a:r>
              <a:r>
                <a:rPr lang="en-US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 </a:t>
              </a:r>
              <a:r>
                <a:rPr lang="ru-RU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4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57" name="Google Shape;478;p23"/>
          <p:cNvGrpSpPr/>
          <p:nvPr/>
        </p:nvGrpSpPr>
        <p:grpSpPr>
          <a:xfrm>
            <a:off x="2775413" y="1413272"/>
            <a:ext cx="1444947" cy="3289634"/>
            <a:chOff x="2833544" y="1482688"/>
            <a:chExt cx="1353600" cy="2985550"/>
          </a:xfrm>
        </p:grpSpPr>
        <p:sp>
          <p:nvSpPr>
            <p:cNvPr id="58" name="Google Shape;479;p23"/>
            <p:cNvSpPr/>
            <p:nvPr/>
          </p:nvSpPr>
          <p:spPr>
            <a:xfrm rot="10800000">
              <a:off x="283354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9" name="Google Shape;481;p23"/>
            <p:cNvSpPr txBox="1"/>
            <p:nvPr/>
          </p:nvSpPr>
          <p:spPr>
            <a:xfrm>
              <a:off x="283354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en-US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Additionally,  </a:t>
              </a:r>
              <a:r>
                <a:rPr lang="en-US" sz="1100" b="1" dirty="0" err="1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Damu</a:t>
              </a:r>
              <a:r>
                <a:rPr lang="en-US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allocates 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its own funds</a:t>
              </a: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s-AR" sz="1100" b="1" dirty="0">
                  <a:solidFill>
                    <a:srgbClr val="FF0000"/>
                  </a:solidFill>
                  <a:ea typeface="Roboto"/>
                  <a:cs typeface="Roboto"/>
                  <a:sym typeface="Roboto"/>
                </a:rPr>
                <a:t>500 mln. tenge</a:t>
              </a:r>
            </a:p>
          </p:txBody>
        </p:sp>
        <p:sp>
          <p:nvSpPr>
            <p:cNvPr id="63" name="Google Shape;482;p23"/>
            <p:cNvSpPr/>
            <p:nvPr/>
          </p:nvSpPr>
          <p:spPr>
            <a:xfrm>
              <a:off x="3129356" y="3611764"/>
              <a:ext cx="757878" cy="7104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4" name="Google Shape;483;p23"/>
            <p:cNvSpPr/>
            <p:nvPr/>
          </p:nvSpPr>
          <p:spPr>
            <a:xfrm>
              <a:off x="2833544" y="1482688"/>
              <a:ext cx="1353600" cy="625200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Step </a:t>
              </a:r>
              <a:r>
                <a:rPr lang="ru-RU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2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66" name="Google Shape;486;p23"/>
          <p:cNvGrpSpPr/>
          <p:nvPr/>
        </p:nvGrpSpPr>
        <p:grpSpPr>
          <a:xfrm>
            <a:off x="708760" y="1419622"/>
            <a:ext cx="1444949" cy="3289634"/>
            <a:chOff x="710353" y="1482688"/>
            <a:chExt cx="1353600" cy="2985550"/>
          </a:xfrm>
        </p:grpSpPr>
        <p:sp>
          <p:nvSpPr>
            <p:cNvPr id="68" name="Google Shape;487;p23"/>
            <p:cNvSpPr/>
            <p:nvPr/>
          </p:nvSpPr>
          <p:spPr>
            <a:xfrm rot="10800000">
              <a:off x="710353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9" name="Google Shape;488;p23"/>
            <p:cNvSpPr/>
            <p:nvPr/>
          </p:nvSpPr>
          <p:spPr>
            <a:xfrm>
              <a:off x="710353" y="1482688"/>
              <a:ext cx="1353600" cy="625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Step </a:t>
              </a:r>
              <a:r>
                <a:rPr lang="ru-RU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1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70" name="Google Shape;490;p23"/>
            <p:cNvSpPr txBox="1"/>
            <p:nvPr/>
          </p:nvSpPr>
          <p:spPr>
            <a:xfrm>
              <a:off x="710353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Kostanay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Region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Akimat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provides a loan to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Damu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at 0.01% per annum </a:t>
              </a:r>
            </a:p>
            <a:p>
              <a:pPr lvl="0" algn="ctr"/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(7 years</a:t>
              </a:r>
              <a:r>
                <a:rPr lang="en-US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)</a:t>
              </a:r>
            </a:p>
            <a:p>
              <a:pPr lvl="0" algn="ctr"/>
              <a:r>
                <a:rPr lang="ru-RU" sz="1100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  <a:endParaRPr lang="ru-RU" sz="1100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s-AR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500 mln. tenge</a:t>
              </a:r>
              <a:endParaRPr sz="1100" b="1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1" name="Google Shape;491;p23"/>
            <p:cNvSpPr/>
            <p:nvPr/>
          </p:nvSpPr>
          <p:spPr>
            <a:xfrm>
              <a:off x="1004362" y="3606001"/>
              <a:ext cx="765581" cy="7104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</p:grp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24502C39-D0CA-47E0-A656-4467001AF2FD}"/>
              </a:ext>
            </a:extLst>
          </p:cNvPr>
          <p:cNvSpPr/>
          <p:nvPr/>
        </p:nvSpPr>
        <p:spPr>
          <a:xfrm>
            <a:off x="2294882" y="2501039"/>
            <a:ext cx="369012" cy="49244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+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D036DCB2-C4BA-4D50-9BEF-753A0D0E62D1}"/>
              </a:ext>
            </a:extLst>
          </p:cNvPr>
          <p:cNvSpPr/>
          <p:nvPr/>
        </p:nvSpPr>
        <p:spPr>
          <a:xfrm>
            <a:off x="4347382" y="2526549"/>
            <a:ext cx="369012" cy="49244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=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4" name="Скругленная соединительная линия 3"/>
          <p:cNvCxnSpPr>
            <a:stCxn id="69" idx="0"/>
            <a:endCxn id="64" idx="0"/>
          </p:cNvCxnSpPr>
          <p:nvPr/>
        </p:nvCxnSpPr>
        <p:spPr>
          <a:xfrm rot="5400000" flipH="1" flipV="1">
            <a:off x="2461386" y="383121"/>
            <a:ext cx="6350" cy="2066652"/>
          </a:xfrm>
          <a:prstGeom prst="curvedConnector3">
            <a:avLst>
              <a:gd name="adj1" fmla="val 37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кругленная соединительная линия 74"/>
          <p:cNvCxnSpPr/>
          <p:nvPr/>
        </p:nvCxnSpPr>
        <p:spPr>
          <a:xfrm rot="5400000" flipH="1" flipV="1">
            <a:off x="6595967" y="463195"/>
            <a:ext cx="12700" cy="1912832"/>
          </a:xfrm>
          <a:prstGeom prst="curvedConnector3">
            <a:avLst>
              <a:gd name="adj1" fmla="val 18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кругленная соединительная линия 75"/>
          <p:cNvCxnSpPr/>
          <p:nvPr/>
        </p:nvCxnSpPr>
        <p:spPr>
          <a:xfrm rot="5400000" flipH="1" flipV="1">
            <a:off x="4568825" y="384435"/>
            <a:ext cx="6350" cy="2066652"/>
          </a:xfrm>
          <a:prstGeom prst="curvedConnector3">
            <a:avLst>
              <a:gd name="adj1" fmla="val 37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аголовок 1"/>
          <p:cNvSpPr txBox="1">
            <a:spLocks/>
          </p:cNvSpPr>
          <p:nvPr/>
        </p:nvSpPr>
        <p:spPr>
          <a:xfrm>
            <a:off x="878152" y="763117"/>
            <a:ext cx="4535339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chemeClr val="accent2"/>
                </a:solidFill>
              </a:rPr>
              <a:t>I. The Regional Second-tier Banks Funding Program:</a:t>
            </a:r>
          </a:p>
        </p:txBody>
      </p:sp>
    </p:spTree>
    <p:extLst>
      <p:ext uri="{BB962C8B-B14F-4D97-AF65-F5344CB8AC3E}">
        <p14:creationId xmlns:p14="http://schemas.microsoft.com/office/powerpoint/2010/main" val="8062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5. Fund’s Proposal to create a new program to support SMEs in </a:t>
            </a:r>
            <a:r>
              <a:rPr lang="en-US" sz="2000" b="1" dirty="0" err="1"/>
              <a:t>Arkalyk</a:t>
            </a:r>
            <a:r>
              <a:rPr lang="en-US" sz="2000" b="1" dirty="0"/>
              <a:t> city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13</a:t>
            </a:fld>
            <a:endParaRPr lang="ru-RU"/>
          </a:p>
        </p:txBody>
      </p:sp>
      <p:grpSp>
        <p:nvGrpSpPr>
          <p:cNvPr id="33" name="Google Shape;464;p23"/>
          <p:cNvGrpSpPr/>
          <p:nvPr/>
        </p:nvGrpSpPr>
        <p:grpSpPr>
          <a:xfrm>
            <a:off x="3931634" y="1416447"/>
            <a:ext cx="1445958" cy="3289632"/>
            <a:chOff x="4956734" y="1482688"/>
            <a:chExt cx="1353600" cy="2985550"/>
          </a:xfrm>
        </p:grpSpPr>
        <p:sp>
          <p:nvSpPr>
            <p:cNvPr id="34" name="Google Shape;465;p23"/>
            <p:cNvSpPr/>
            <p:nvPr/>
          </p:nvSpPr>
          <p:spPr>
            <a:xfrm rot="10800000" flipH="1">
              <a:off x="5536934" y="1700797"/>
              <a:ext cx="193200" cy="407100"/>
            </a:xfrm>
            <a:prstGeom prst="rtTriangle">
              <a:avLst/>
            </a:pr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5" name="Google Shape;466;p23"/>
            <p:cNvSpPr/>
            <p:nvPr/>
          </p:nvSpPr>
          <p:spPr>
            <a:xfrm rot="10800000">
              <a:off x="495673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6" name="Google Shape;468;p23"/>
            <p:cNvSpPr txBox="1"/>
            <p:nvPr/>
          </p:nvSpPr>
          <p:spPr>
            <a:xfrm>
              <a:off x="495673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en-US" sz="1100" b="1" dirty="0" err="1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Damu</a:t>
              </a:r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 invests funds in </a:t>
              </a:r>
              <a:r>
                <a:rPr lang="en-US" sz="1100" b="1" dirty="0" err="1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Halyk</a:t>
              </a:r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 Bank (for 7 years)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s-AR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1 billion tenge</a:t>
              </a:r>
            </a:p>
            <a:p>
              <a:pPr lvl="0" algn="ctr"/>
              <a:r>
                <a:rPr lang="es-AR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-at 2,5%</a:t>
              </a:r>
              <a:endParaRPr sz="1100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" name="Google Shape;469;p23"/>
            <p:cNvSpPr/>
            <p:nvPr/>
          </p:nvSpPr>
          <p:spPr>
            <a:xfrm>
              <a:off x="5254859" y="3606000"/>
              <a:ext cx="757348" cy="7162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9" name="Google Shape;470;p23"/>
            <p:cNvSpPr/>
            <p:nvPr/>
          </p:nvSpPr>
          <p:spPr>
            <a:xfrm>
              <a:off x="4956734" y="1482688"/>
              <a:ext cx="1353600" cy="625200"/>
            </a:xfrm>
            <a:prstGeom prst="rect">
              <a:avLst/>
            </a:pr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3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40" name="Google Shape;471;p23"/>
          <p:cNvGrpSpPr/>
          <p:nvPr/>
        </p:nvGrpSpPr>
        <p:grpSpPr>
          <a:xfrm>
            <a:off x="5739723" y="1416448"/>
            <a:ext cx="1467414" cy="3289632"/>
            <a:chOff x="7079925" y="1482688"/>
            <a:chExt cx="1353600" cy="2985550"/>
          </a:xfrm>
        </p:grpSpPr>
        <p:sp>
          <p:nvSpPr>
            <p:cNvPr id="45" name="Google Shape;472;p23"/>
            <p:cNvSpPr/>
            <p:nvPr/>
          </p:nvSpPr>
          <p:spPr>
            <a:xfrm rot="10800000">
              <a:off x="7079925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1" name="Google Shape;474;p23"/>
            <p:cNvSpPr txBox="1"/>
            <p:nvPr/>
          </p:nvSpPr>
          <p:spPr>
            <a:xfrm>
              <a:off x="7079925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SMEs implementing projects</a:t>
              </a:r>
            </a:p>
            <a:p>
              <a:pPr lvl="0" algn="ctr"/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А) in </a:t>
              </a:r>
              <a:r>
                <a:rPr lang="en-US" sz="1100" b="1" dirty="0" err="1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Arkalyk</a:t>
              </a:r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 city, get loans </a:t>
              </a:r>
              <a:r>
                <a:rPr lang="en-US" sz="1100" b="1" dirty="0">
                  <a:solidFill>
                    <a:srgbClr val="FF0000"/>
                  </a:solidFill>
                  <a:ea typeface="Roboto"/>
                  <a:cs typeface="Roboto"/>
                  <a:sym typeface="Roboto"/>
                </a:rPr>
                <a:t>at 5% p.a</a:t>
              </a:r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.</a:t>
              </a:r>
            </a:p>
            <a:p>
              <a:pPr lvl="0" algn="ctr"/>
              <a:endParaRPr lang="en-US" sz="1100" b="1" dirty="0">
                <a:solidFill>
                  <a:schemeClr val="dk1"/>
                </a:solidFill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B) in </a:t>
              </a:r>
              <a:r>
                <a:rPr lang="en-US" sz="1100" b="1" dirty="0" err="1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Kostanay</a:t>
              </a:r>
              <a:r>
                <a:rPr lang="en-US" sz="1100" b="1" dirty="0">
                  <a:solidFill>
                    <a:schemeClr val="dk1"/>
                  </a:solidFill>
                  <a:ea typeface="Roboto"/>
                  <a:cs typeface="Roboto"/>
                  <a:sym typeface="Roboto"/>
                </a:rPr>
                <a:t> city and region, loans </a:t>
              </a:r>
              <a:r>
                <a:rPr lang="en-US" sz="1100" b="1" dirty="0">
                  <a:solidFill>
                    <a:srgbClr val="FF0000"/>
                  </a:solidFill>
                  <a:ea typeface="Roboto"/>
                  <a:cs typeface="Roboto"/>
                  <a:sym typeface="Roboto"/>
                </a:rPr>
                <a:t>at 7% per annum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" name="Google Shape;475;p23"/>
            <p:cNvSpPr/>
            <p:nvPr/>
          </p:nvSpPr>
          <p:spPr>
            <a:xfrm>
              <a:off x="7386007" y="3605999"/>
              <a:ext cx="741434" cy="7162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4" name="Google Shape;476;p23"/>
            <p:cNvSpPr/>
            <p:nvPr/>
          </p:nvSpPr>
          <p:spPr>
            <a:xfrm>
              <a:off x="7079925" y="1482688"/>
              <a:ext cx="1353600" cy="625200"/>
            </a:xfrm>
            <a:prstGeom prst="rect">
              <a:avLst/>
            </a:pr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4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57" name="Google Shape;478;p23"/>
          <p:cNvGrpSpPr/>
          <p:nvPr/>
        </p:nvGrpSpPr>
        <p:grpSpPr>
          <a:xfrm>
            <a:off x="2115439" y="1425961"/>
            <a:ext cx="1444947" cy="3289634"/>
            <a:chOff x="2833544" y="1482688"/>
            <a:chExt cx="1353600" cy="2985550"/>
          </a:xfrm>
        </p:grpSpPr>
        <p:sp>
          <p:nvSpPr>
            <p:cNvPr id="58" name="Google Shape;479;p23"/>
            <p:cNvSpPr/>
            <p:nvPr/>
          </p:nvSpPr>
          <p:spPr>
            <a:xfrm rot="10800000">
              <a:off x="283354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9" name="Google Shape;481;p23"/>
            <p:cNvSpPr txBox="1"/>
            <p:nvPr/>
          </p:nvSpPr>
          <p:spPr>
            <a:xfrm>
              <a:off x="283354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Additionally, 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Damu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allocates its own funds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s-AR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500 million tenge</a:t>
              </a:r>
            </a:p>
          </p:txBody>
        </p:sp>
        <p:sp>
          <p:nvSpPr>
            <p:cNvPr id="63" name="Google Shape;482;p23"/>
            <p:cNvSpPr/>
            <p:nvPr/>
          </p:nvSpPr>
          <p:spPr>
            <a:xfrm>
              <a:off x="3129356" y="3611764"/>
              <a:ext cx="757878" cy="7104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4" name="Google Shape;483;p23"/>
            <p:cNvSpPr/>
            <p:nvPr/>
          </p:nvSpPr>
          <p:spPr>
            <a:xfrm>
              <a:off x="2833544" y="1482688"/>
              <a:ext cx="1353600" cy="625200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2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66" name="Google Shape;486;p23"/>
          <p:cNvGrpSpPr/>
          <p:nvPr/>
        </p:nvGrpSpPr>
        <p:grpSpPr>
          <a:xfrm>
            <a:off x="338671" y="1419611"/>
            <a:ext cx="1444949" cy="3289634"/>
            <a:chOff x="710353" y="1482688"/>
            <a:chExt cx="1353600" cy="2985550"/>
          </a:xfrm>
        </p:grpSpPr>
        <p:sp>
          <p:nvSpPr>
            <p:cNvPr id="68" name="Google Shape;487;p23"/>
            <p:cNvSpPr/>
            <p:nvPr/>
          </p:nvSpPr>
          <p:spPr>
            <a:xfrm rot="10800000">
              <a:off x="710353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9" name="Google Shape;488;p23"/>
            <p:cNvSpPr/>
            <p:nvPr/>
          </p:nvSpPr>
          <p:spPr>
            <a:xfrm>
              <a:off x="710353" y="1482688"/>
              <a:ext cx="1353600" cy="625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1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70" name="Google Shape;490;p23"/>
            <p:cNvSpPr txBox="1"/>
            <p:nvPr/>
          </p:nvSpPr>
          <p:spPr>
            <a:xfrm>
              <a:off x="710353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Kostanay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region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Akimat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provides a loan to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Damu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at 0.01% per annum </a:t>
              </a:r>
            </a:p>
            <a:p>
              <a:pPr lvl="0" algn="ctr"/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(7 years</a:t>
              </a:r>
              <a:r>
                <a:rPr lang="en-US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)</a:t>
              </a:r>
            </a:p>
            <a:p>
              <a:pPr lvl="0" algn="ctr"/>
              <a:r>
                <a:rPr lang="ru-RU" sz="1100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</a:p>
            <a:p>
              <a:pPr lvl="0" algn="ctr"/>
              <a:r>
                <a:rPr lang="es-AR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500 million tenge</a:t>
              </a:r>
            </a:p>
          </p:txBody>
        </p:sp>
        <p:sp>
          <p:nvSpPr>
            <p:cNvPr id="71" name="Google Shape;491;p23"/>
            <p:cNvSpPr/>
            <p:nvPr/>
          </p:nvSpPr>
          <p:spPr>
            <a:xfrm>
              <a:off x="1004362" y="3606001"/>
              <a:ext cx="765581" cy="71043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</p:grp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24502C39-D0CA-47E0-A656-4467001AF2FD}"/>
              </a:ext>
            </a:extLst>
          </p:cNvPr>
          <p:cNvSpPr/>
          <p:nvPr/>
        </p:nvSpPr>
        <p:spPr>
          <a:xfrm>
            <a:off x="1775641" y="2526548"/>
            <a:ext cx="369012" cy="4924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+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D036DCB2-C4BA-4D50-9BEF-753A0D0E62D1}"/>
              </a:ext>
            </a:extLst>
          </p:cNvPr>
          <p:cNvSpPr/>
          <p:nvPr/>
        </p:nvSpPr>
        <p:spPr>
          <a:xfrm>
            <a:off x="3581623" y="2526548"/>
            <a:ext cx="422465" cy="4924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=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4" name="Скругленная соединительная линия 3"/>
          <p:cNvCxnSpPr/>
          <p:nvPr/>
        </p:nvCxnSpPr>
        <p:spPr>
          <a:xfrm rot="5400000" flipH="1" flipV="1">
            <a:off x="1772466" y="369271"/>
            <a:ext cx="6350" cy="2066652"/>
          </a:xfrm>
          <a:prstGeom prst="curvedConnector3">
            <a:avLst>
              <a:gd name="adj1" fmla="val 3483465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кругленная соединительная линия 74"/>
          <p:cNvCxnSpPr/>
          <p:nvPr/>
        </p:nvCxnSpPr>
        <p:spPr>
          <a:xfrm rot="5400000" flipH="1" flipV="1">
            <a:off x="5708742" y="449356"/>
            <a:ext cx="12700" cy="1912832"/>
          </a:xfrm>
          <a:prstGeom prst="curvedConnector3">
            <a:avLst>
              <a:gd name="adj1" fmla="val 18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аголовок 1"/>
          <p:cNvSpPr txBox="1">
            <a:spLocks/>
          </p:cNvSpPr>
          <p:nvPr/>
        </p:nvSpPr>
        <p:spPr>
          <a:xfrm>
            <a:off x="602858" y="763613"/>
            <a:ext cx="7999736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chemeClr val="accent2"/>
                </a:solidFill>
              </a:rPr>
              <a:t>II. Regional program of Second-tier Banks Funding with the subsidies:</a:t>
            </a:r>
          </a:p>
        </p:txBody>
      </p:sp>
      <p:grpSp>
        <p:nvGrpSpPr>
          <p:cNvPr id="46" name="Google Shape;471;p23"/>
          <p:cNvGrpSpPr/>
          <p:nvPr/>
        </p:nvGrpSpPr>
        <p:grpSpPr>
          <a:xfrm>
            <a:off x="7544637" y="1408946"/>
            <a:ext cx="1467414" cy="3289632"/>
            <a:chOff x="7079925" y="1482688"/>
            <a:chExt cx="1353600" cy="2985550"/>
          </a:xfrm>
        </p:grpSpPr>
        <p:sp>
          <p:nvSpPr>
            <p:cNvPr id="47" name="Google Shape;472;p23"/>
            <p:cNvSpPr/>
            <p:nvPr/>
          </p:nvSpPr>
          <p:spPr>
            <a:xfrm rot="10800000">
              <a:off x="7079925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48" name="Google Shape;474;p23"/>
            <p:cNvSpPr txBox="1"/>
            <p:nvPr/>
          </p:nvSpPr>
          <p:spPr>
            <a:xfrm>
              <a:off x="7079925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ERG / Aluminum of Kazakhstan subsidizes loans issued in </a:t>
              </a:r>
              <a:r>
                <a:rPr lang="en-US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Arkalyk</a:t>
              </a:r>
              <a:r>
                <a:rPr lang="en-US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city at the rate of 4%, the final rate for SMEs will be </a:t>
              </a:r>
              <a:endParaRPr lang="en-US" sz="1100" b="1" dirty="0" smtClean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/>
              <a:r>
                <a:rPr lang="en-US" sz="1100" b="1" dirty="0" smtClean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1</a:t>
              </a:r>
              <a:r>
                <a:rPr lang="en-US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% per annum</a:t>
              </a:r>
              <a:endParaRPr sz="1100" b="1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" name="Google Shape;475;p23"/>
            <p:cNvSpPr/>
            <p:nvPr/>
          </p:nvSpPr>
          <p:spPr>
            <a:xfrm>
              <a:off x="7386007" y="3605999"/>
              <a:ext cx="741434" cy="71620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0" name="Google Shape;476;p23"/>
            <p:cNvSpPr/>
            <p:nvPr/>
          </p:nvSpPr>
          <p:spPr>
            <a:xfrm>
              <a:off x="7079925" y="1482688"/>
              <a:ext cx="1353600" cy="625200"/>
            </a:xfrm>
            <a:prstGeom prst="rect">
              <a:avLst/>
            </a:prstGeom>
            <a:solidFill>
              <a:srgbClr val="92D050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</a:t>
              </a:r>
              <a:r>
                <a:rPr lang="ru-RU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5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cxnSp>
        <p:nvCxnSpPr>
          <p:cNvPr id="53" name="Скругленная соединительная линия 52"/>
          <p:cNvCxnSpPr/>
          <p:nvPr/>
        </p:nvCxnSpPr>
        <p:spPr>
          <a:xfrm rot="5400000" flipH="1" flipV="1">
            <a:off x="3760434" y="378802"/>
            <a:ext cx="6350" cy="2066652"/>
          </a:xfrm>
          <a:prstGeom prst="curvedConnector3">
            <a:avLst>
              <a:gd name="adj1" fmla="val 3483465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/>
          <p:nvPr/>
        </p:nvCxnSpPr>
        <p:spPr>
          <a:xfrm rot="5400000" flipH="1" flipV="1">
            <a:off x="7566093" y="385152"/>
            <a:ext cx="6350" cy="2066652"/>
          </a:xfrm>
          <a:prstGeom prst="curvedConnector3">
            <a:avLst>
              <a:gd name="adj1" fmla="val 3483465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14</a:t>
            </a:fld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395536" y="91556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2"/>
                </a:solidFill>
              </a:rPr>
              <a:t>II. 100% guarantee program for SMEs in </a:t>
            </a:r>
            <a:r>
              <a:rPr lang="en-US" sz="1400" b="1" i="1" dirty="0" err="1">
                <a:solidFill>
                  <a:schemeClr val="accent2"/>
                </a:solidFill>
              </a:rPr>
              <a:t>Arkalyk</a:t>
            </a:r>
            <a:r>
              <a:rPr lang="en-US" sz="1400" b="1" i="1" dirty="0">
                <a:solidFill>
                  <a:schemeClr val="accent2"/>
                </a:solidFill>
              </a:rPr>
              <a:t> city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" y="1296185"/>
            <a:ext cx="82296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/>
              <a:t>Lender: </a:t>
            </a:r>
            <a:r>
              <a:rPr lang="es-AR" sz="1200" b="1" dirty="0" smtClean="0"/>
              <a:t>Halyk </a:t>
            </a:r>
            <a:r>
              <a:rPr lang="es-AR" sz="1200" b="1" dirty="0"/>
              <a:t>Bank of Kazakhstan JSC</a:t>
            </a:r>
          </a:p>
          <a:p>
            <a:endParaRPr lang="ru-RU" sz="700" b="1" dirty="0"/>
          </a:p>
          <a:p>
            <a:r>
              <a:rPr lang="es-AR" sz="1200" b="1" u="sng" dirty="0"/>
              <a:t>Main </a:t>
            </a:r>
            <a:r>
              <a:rPr lang="es-AR" sz="1200" b="1" u="sng" dirty="0" smtClean="0"/>
              <a:t>conditions:</a:t>
            </a:r>
            <a:endParaRPr lang="es-AR" sz="12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Loan amount for </a:t>
            </a:r>
            <a:r>
              <a:rPr lang="en-US" sz="1200" dirty="0"/>
              <a:t>investments and working </a:t>
            </a:r>
            <a:r>
              <a:rPr lang="en-US" sz="1200" dirty="0" smtClean="0"/>
              <a:t>capital: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- for first-time entrepreneurs not more than </a:t>
            </a:r>
            <a:r>
              <a:rPr lang="en-US" sz="1200" b="1" dirty="0">
                <a:solidFill>
                  <a:srgbClr val="FF0000"/>
                </a:solidFill>
              </a:rPr>
              <a:t>20 000 000 </a:t>
            </a:r>
            <a:r>
              <a:rPr lang="en-US" sz="1200" b="1" dirty="0" err="1">
                <a:solidFill>
                  <a:srgbClr val="FF0000"/>
                </a:solidFill>
              </a:rPr>
              <a:t>tenge</a:t>
            </a:r>
            <a:endParaRPr lang="en-US" sz="1200" b="1" dirty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- </a:t>
            </a:r>
            <a:r>
              <a:rPr lang="en-US" sz="1200" dirty="0"/>
              <a:t>for current entrepreneurs - no more than </a:t>
            </a:r>
            <a:r>
              <a:rPr lang="ru-RU" sz="1200" b="1" dirty="0" smtClean="0">
                <a:solidFill>
                  <a:srgbClr val="C00000"/>
                </a:solidFill>
              </a:rPr>
              <a:t>50 000 000 </a:t>
            </a:r>
            <a:r>
              <a:rPr lang="en-US" sz="1200" b="1" dirty="0" err="1" smtClean="0">
                <a:solidFill>
                  <a:srgbClr val="C00000"/>
                </a:solidFill>
              </a:rPr>
              <a:t>tenge</a:t>
            </a:r>
            <a:endParaRPr lang="ru-RU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loan term - up to </a:t>
            </a:r>
            <a:r>
              <a:rPr lang="en-US" sz="1200" b="1" dirty="0">
                <a:solidFill>
                  <a:srgbClr val="FF0000"/>
                </a:solidFill>
              </a:rPr>
              <a:t>5 </a:t>
            </a:r>
            <a:r>
              <a:rPr lang="en-US" sz="1200" b="1" dirty="0" smtClean="0">
                <a:solidFill>
                  <a:srgbClr val="FF0000"/>
                </a:solidFill>
              </a:rPr>
              <a:t>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interest rate - no more than </a:t>
            </a:r>
            <a:r>
              <a:rPr lang="en-US" sz="1200" b="1" dirty="0">
                <a:solidFill>
                  <a:srgbClr val="FF0000"/>
                </a:solidFill>
              </a:rPr>
              <a:t>6% per annum </a:t>
            </a:r>
            <a:r>
              <a:rPr lang="en-US" sz="1200" dirty="0"/>
              <a:t>(</a:t>
            </a:r>
            <a:r>
              <a:rPr lang="en-US" sz="1200" b="1" dirty="0">
                <a:solidFill>
                  <a:srgbClr val="FF0000"/>
                </a:solidFill>
              </a:rPr>
              <a:t>within </a:t>
            </a:r>
            <a:r>
              <a:rPr lang="en-US" sz="1200" b="1" dirty="0" smtClean="0">
                <a:solidFill>
                  <a:srgbClr val="FF0000"/>
                </a:solidFill>
              </a:rPr>
              <a:t>Business </a:t>
            </a:r>
            <a:r>
              <a:rPr lang="en-US" sz="1200" b="1" dirty="0">
                <a:solidFill>
                  <a:srgbClr val="FF0000"/>
                </a:solidFill>
              </a:rPr>
              <a:t>R</a:t>
            </a:r>
            <a:r>
              <a:rPr lang="en-US" sz="1200" b="1" dirty="0" smtClean="0">
                <a:solidFill>
                  <a:srgbClr val="FF0000"/>
                </a:solidFill>
              </a:rPr>
              <a:t>oadmap 2025</a:t>
            </a:r>
            <a:r>
              <a:rPr lang="en-US" sz="12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guaranteed - up </a:t>
            </a:r>
            <a:r>
              <a:rPr lang="en-US" sz="1200" b="1" dirty="0">
                <a:solidFill>
                  <a:srgbClr val="FF0000"/>
                </a:solidFill>
              </a:rPr>
              <a:t>to 100% </a:t>
            </a:r>
            <a:r>
              <a:rPr lang="en-US" sz="1200" dirty="0"/>
              <a:t>of the loan </a:t>
            </a:r>
            <a:r>
              <a:rPr lang="en-US" sz="1200" dirty="0" smtClean="0"/>
              <a:t>amount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200" dirty="0"/>
              <a:t> no industry restrictions</a:t>
            </a:r>
          </a:p>
          <a:p>
            <a:endParaRPr lang="ru-RU" sz="1200" dirty="0"/>
          </a:p>
          <a:p>
            <a:r>
              <a:rPr lang="en-US" sz="1200" b="1" u="sng" dirty="0"/>
              <a:t>The procedure for the implementation of the guarantee instrument</a:t>
            </a:r>
            <a:r>
              <a:rPr lang="en-US" sz="1200" b="1" u="sng" dirty="0" smtClean="0"/>
              <a:t>:</a:t>
            </a:r>
          </a:p>
          <a:p>
            <a:r>
              <a:rPr lang="en-US" sz="1200" dirty="0"/>
              <a:t>The Fund develops and approves a guarantee program for SME loans in </a:t>
            </a:r>
            <a:r>
              <a:rPr lang="en-US" sz="1200" dirty="0" err="1"/>
              <a:t>Arkalyk</a:t>
            </a:r>
            <a:r>
              <a:rPr lang="en-US" sz="1200" dirty="0"/>
              <a:t>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Fund and local executive authorities sign an agreement on reimbursement of 100% of the Fund's claims under the guaranteed projects on the basis of issued acts of verification and mutual settlements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Local executive authorities reserves funds for compensation of claims fulfilled by the Fund for the next year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>
            <a:noAutofit/>
          </a:bodyPr>
          <a:lstStyle/>
          <a:p>
            <a:r>
              <a:rPr lang="en-US" sz="2000" b="1" dirty="0"/>
              <a:t>5. Fund’s Proposal to create a new program to support SMEs in </a:t>
            </a:r>
            <a:r>
              <a:rPr lang="en-US" sz="2000" b="1" dirty="0" err="1"/>
              <a:t>Arkalyk</a:t>
            </a:r>
            <a:r>
              <a:rPr lang="en-US" sz="2000" b="1" dirty="0"/>
              <a:t> city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099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480986" y="3418739"/>
            <a:ext cx="281225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i="1" dirty="0"/>
              <a:t>3. The Fund shall issue an act of reconciliation and mutual settlement of paid claims for compensation of paid funds to the Local executive </a:t>
            </a:r>
            <a:r>
              <a:rPr lang="en-US" sz="700" i="1" dirty="0" smtClean="0"/>
              <a:t>authority after payment of the claim</a:t>
            </a:r>
            <a:endParaRPr lang="ru-RU" sz="700" i="1" dirty="0" smtClean="0"/>
          </a:p>
          <a:p>
            <a:pPr algn="just"/>
            <a:endParaRPr lang="ru-RU" sz="100" i="1" dirty="0" smtClean="0"/>
          </a:p>
          <a:p>
            <a:pPr algn="just"/>
            <a:r>
              <a:rPr lang="en-US" sz="700" i="1" dirty="0"/>
              <a:t>Local executive authority reimburses 100% of funds disbursed by the Fund within 10 working days of receipt of </a:t>
            </a:r>
            <a:r>
              <a:rPr lang="en-US" sz="700" i="1" dirty="0" smtClean="0"/>
              <a:t>documents </a:t>
            </a:r>
            <a:r>
              <a:rPr lang="en-US" sz="700" i="1" dirty="0" smtClean="0">
                <a:solidFill>
                  <a:srgbClr val="FF0000"/>
                </a:solidFill>
              </a:rPr>
              <a:t>OR</a:t>
            </a:r>
            <a:endParaRPr lang="en-US" sz="700" i="1" dirty="0">
              <a:solidFill>
                <a:srgbClr val="FF0000"/>
              </a:solidFill>
            </a:endParaRPr>
          </a:p>
          <a:p>
            <a:pPr algn="just"/>
            <a:r>
              <a:rPr lang="en-US" sz="700" i="1" dirty="0"/>
              <a:t>The Local executive authority transfers funds to the Fund at the beginning of the next year to meet 100% of Second-tier Bank requirements for guaranteed loans; if not used/not fully used at the end of the year, the Fund returns them to the Local executive authority</a:t>
            </a:r>
            <a:endParaRPr lang="ru-RU" sz="700" i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649310" y="1524741"/>
            <a:ext cx="864096" cy="4834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Damu</a:t>
            </a:r>
            <a:r>
              <a:rPr lang="en-US" sz="1400" b="1" dirty="0" smtClean="0"/>
              <a:t> Fund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97182" y="1525941"/>
            <a:ext cx="1214578" cy="4780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/>
              <a:t>Private </a:t>
            </a:r>
            <a:r>
              <a:rPr lang="es-AR" sz="1400" b="1" dirty="0"/>
              <a:t>enterprise subjects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85764" y="1521245"/>
            <a:ext cx="1033949" cy="427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/>
              <a:t>Second-tier Banks</a:t>
            </a:r>
            <a:endParaRPr lang="ru-RU" sz="1400" b="1" dirty="0"/>
          </a:p>
        </p:txBody>
      </p:sp>
      <p:cxnSp>
        <p:nvCxnSpPr>
          <p:cNvPr id="42" name="Прямая со стрелкой 41"/>
          <p:cNvCxnSpPr>
            <a:stCxn id="47" idx="3"/>
          </p:cNvCxnSpPr>
          <p:nvPr/>
        </p:nvCxnSpPr>
        <p:spPr>
          <a:xfrm>
            <a:off x="4482832" y="3846639"/>
            <a:ext cx="2810404" cy="18464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15</a:t>
            </a:fld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062562" y="1327779"/>
            <a:ext cx="111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/>
              <a:t>1. The private enterprise subjects approaches the Second-tier Banks for financial support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28698" y="2003996"/>
            <a:ext cx="0" cy="43289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10383" y="2000500"/>
            <a:ext cx="0" cy="43289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622393" y="2428223"/>
            <a:ext cx="3525671" cy="8671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5141758" y="2014495"/>
            <a:ext cx="6306" cy="428705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9" name="TextBox 28"/>
          <p:cNvSpPr txBox="1"/>
          <p:nvPr/>
        </p:nvSpPr>
        <p:spPr>
          <a:xfrm>
            <a:off x="3610383" y="2444284"/>
            <a:ext cx="1531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/>
              <a:t>2. </a:t>
            </a:r>
            <a:r>
              <a:rPr lang="es-AR" sz="800" dirty="0"/>
              <a:t>Private enterprise subjects</a:t>
            </a:r>
            <a:endParaRPr lang="ru-RU" sz="800" dirty="0"/>
          </a:p>
          <a:p>
            <a:pPr algn="ctr"/>
            <a:r>
              <a:rPr lang="en-US" sz="700" i="1" dirty="0" smtClean="0"/>
              <a:t>and </a:t>
            </a:r>
            <a:r>
              <a:rPr lang="es-AR" sz="800" dirty="0"/>
              <a:t>Second-tier Bank</a:t>
            </a:r>
            <a:r>
              <a:rPr lang="es-AR" sz="800" b="1" dirty="0"/>
              <a:t>s</a:t>
            </a:r>
            <a:endParaRPr lang="ru-RU" sz="800" b="1" dirty="0"/>
          </a:p>
          <a:p>
            <a:pPr algn="ctr"/>
            <a:r>
              <a:rPr lang="en-US" sz="700" i="1" dirty="0" smtClean="0"/>
              <a:t>approach </a:t>
            </a:r>
            <a:r>
              <a:rPr lang="en-US" sz="700" i="1" dirty="0"/>
              <a:t>the Fund to obtain a 100% guarantee on the CDS loan</a:t>
            </a:r>
            <a:endParaRPr lang="ru-RU" sz="700" i="1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511278" y="1760873"/>
            <a:ext cx="1508994" cy="2896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975" y="1390740"/>
            <a:ext cx="740265" cy="74026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442877" y="1327779"/>
            <a:ext cx="1645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i="1" dirty="0" smtClean="0"/>
              <a:t>3.</a:t>
            </a:r>
            <a:r>
              <a:rPr lang="es-AR" sz="800" b="1" dirty="0"/>
              <a:t> </a:t>
            </a:r>
            <a:r>
              <a:rPr lang="es-AR" sz="800" dirty="0"/>
              <a:t>Private enterprise </a:t>
            </a:r>
            <a:r>
              <a:rPr lang="es-AR" sz="800" dirty="0" smtClean="0"/>
              <a:t>subjects, Second-tier banks and the Fund</a:t>
            </a:r>
            <a:endParaRPr lang="ru-RU" sz="800" dirty="0"/>
          </a:p>
          <a:p>
            <a:pPr algn="ctr"/>
            <a:r>
              <a:rPr lang="it-IT" sz="700" i="1" dirty="0" smtClean="0"/>
              <a:t> conclude </a:t>
            </a:r>
            <a:r>
              <a:rPr lang="it-IT" sz="700" i="1" dirty="0"/>
              <a:t>a tripartite guarantee </a:t>
            </a:r>
            <a:r>
              <a:rPr lang="it-IT" sz="700" i="1" dirty="0" smtClean="0"/>
              <a:t>contract </a:t>
            </a:r>
            <a:endParaRPr lang="ru-RU" sz="700" i="1" dirty="0"/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457199" y="923302"/>
            <a:ext cx="4535339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400" b="1" i="1" dirty="0">
                <a:solidFill>
                  <a:schemeClr val="accent2"/>
                </a:solidFill>
              </a:rPr>
              <a:t>Financing and Guarantee Scheme:</a:t>
            </a:r>
            <a:endParaRPr lang="ru-RU" sz="1400" b="1" i="1" dirty="0">
              <a:solidFill>
                <a:schemeClr val="accent2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457199" y="2931790"/>
            <a:ext cx="6563073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>
                <a:solidFill>
                  <a:schemeClr val="accent2"/>
                </a:solidFill>
              </a:rPr>
              <a:t>Scheme of payment of the Bank's claim on the guaranteed loan:</a:t>
            </a:r>
            <a:endParaRPr lang="ru-RU" sz="1400" b="1" i="1" dirty="0">
              <a:solidFill>
                <a:schemeClr val="accent2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92205" y="3606115"/>
            <a:ext cx="863032" cy="4780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/>
              <a:t>Second-tier Banks</a:t>
            </a:r>
            <a:endParaRPr lang="ru-RU" sz="1400" b="1" dirty="0"/>
          </a:p>
        </p:txBody>
      </p:sp>
      <p:cxnSp>
        <p:nvCxnSpPr>
          <p:cNvPr id="46" name="Прямая со стрелкой 45"/>
          <p:cNvCxnSpPr>
            <a:stCxn id="44" idx="3"/>
          </p:cNvCxnSpPr>
          <p:nvPr/>
        </p:nvCxnSpPr>
        <p:spPr>
          <a:xfrm flipV="1">
            <a:off x="2055237" y="3845142"/>
            <a:ext cx="1555146" cy="1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618736" y="3604915"/>
            <a:ext cx="864096" cy="4834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Damu</a:t>
            </a:r>
            <a:r>
              <a:rPr lang="en-US" sz="1400" b="1" dirty="0"/>
              <a:t> Fund</a:t>
            </a:r>
            <a:endParaRPr lang="ru-RU" sz="1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308304" y="3427140"/>
            <a:ext cx="1080120" cy="857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Local executive authority</a:t>
            </a:r>
            <a:endParaRPr lang="ru-RU" sz="1400" b="1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2055237" y="1767442"/>
            <a:ext cx="1125551" cy="4096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0" name="TextBox 49"/>
          <p:cNvSpPr txBox="1"/>
          <p:nvPr/>
        </p:nvSpPr>
        <p:spPr>
          <a:xfrm>
            <a:off x="2062562" y="3324039"/>
            <a:ext cx="154782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i="1" dirty="0"/>
              <a:t>1. the Second-tier </a:t>
            </a:r>
            <a:r>
              <a:rPr lang="en-US" sz="700" i="1" dirty="0" smtClean="0"/>
              <a:t>Bank</a:t>
            </a:r>
            <a:endParaRPr lang="en-US" sz="700" i="1" dirty="0"/>
          </a:p>
          <a:p>
            <a:pPr algn="just"/>
            <a:r>
              <a:rPr lang="en-US" sz="700" i="1" dirty="0" smtClean="0"/>
              <a:t>issues a claim to the Fund for payment under the guarantee (</a:t>
            </a:r>
            <a:r>
              <a:rPr lang="en-US" sz="700" i="1" dirty="0" smtClean="0">
                <a:solidFill>
                  <a:srgbClr val="FF0000"/>
                </a:solidFill>
              </a:rPr>
              <a:t>upon the occurrence of a guarantee event) </a:t>
            </a:r>
            <a:endParaRPr lang="ru-RU" sz="700" i="1" dirty="0">
              <a:solidFill>
                <a:srgbClr val="FF0000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H="1">
            <a:off x="1578496" y="4513324"/>
            <a:ext cx="2471365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049861" y="4090476"/>
            <a:ext cx="0" cy="43289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 flipV="1">
            <a:off x="1578495" y="4088363"/>
            <a:ext cx="6306" cy="428705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2" name="TextBox 61"/>
          <p:cNvSpPr txBox="1"/>
          <p:nvPr/>
        </p:nvSpPr>
        <p:spPr>
          <a:xfrm>
            <a:off x="2078484" y="4190621"/>
            <a:ext cx="1508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i="1" dirty="0"/>
              <a:t>2. The Fund makes a payment at the request of a Second-tier Banks</a:t>
            </a:r>
          </a:p>
          <a:p>
            <a:pPr algn="just"/>
            <a:endParaRPr lang="en-US" sz="700" i="1" dirty="0"/>
          </a:p>
        </p:txBody>
      </p: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>
            <a:noAutofit/>
          </a:bodyPr>
          <a:lstStyle/>
          <a:p>
            <a:r>
              <a:rPr lang="en-US" sz="2000" b="1" dirty="0"/>
              <a:t>5. Fund’s Proposal to create a new program to support SMEs in </a:t>
            </a:r>
            <a:r>
              <a:rPr lang="en-US" sz="2000" b="1" dirty="0" err="1"/>
              <a:t>Arkalyk</a:t>
            </a:r>
            <a:r>
              <a:rPr lang="en-US" sz="2000" b="1" dirty="0"/>
              <a:t> city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536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16</a:t>
            </a:fld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457200" y="857250"/>
            <a:ext cx="4535339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chemeClr val="accent2"/>
                </a:solidFill>
              </a:rPr>
              <a:t>R</a:t>
            </a:r>
            <a:r>
              <a:rPr lang="es-AR" sz="1400" b="1" i="1" dirty="0" smtClean="0">
                <a:solidFill>
                  <a:schemeClr val="accent2"/>
                </a:solidFill>
              </a:rPr>
              <a:t>equired Budget Calculation</a:t>
            </a:r>
            <a:endParaRPr lang="es-AR" sz="14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10048"/>
              </p:ext>
            </p:extLst>
          </p:nvPr>
        </p:nvGraphicFramePr>
        <p:xfrm>
          <a:off x="457201" y="1283832"/>
          <a:ext cx="8507287" cy="20650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555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7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8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1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88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44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601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Loans </a:t>
                      </a:r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q-ty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Volume of loan portfolio, </a:t>
                      </a:r>
                      <a:r>
                        <a:rPr lang="en-US" sz="12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mln</a:t>
                      </a:r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n-US" sz="12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tenge</a:t>
                      </a:r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Volume of the guarantee portfolio, million </a:t>
                      </a:r>
                      <a:r>
                        <a:rPr lang="en-US" sz="12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tenge</a:t>
                      </a:r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US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Coverage by the Fund's guarantee, of the amount of the loan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level of non-performing loans in the portfolio (NPL):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Necessary local executive authority’s budget to cover losses, </a:t>
                      </a:r>
                      <a:r>
                        <a:rPr lang="en-US" sz="12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mln</a:t>
                      </a:r>
                      <a:r>
                        <a:rPr lang="en-US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n-US" sz="12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tenge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57200" y="3651870"/>
            <a:ext cx="8507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Note:</a:t>
            </a:r>
          </a:p>
          <a:p>
            <a:pPr algn="just"/>
            <a:r>
              <a:rPr lang="en-US" sz="1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Loan portfolio volume: 5 loans of 20 million KZT and 5 loans of 50 million KZT.</a:t>
            </a:r>
          </a:p>
          <a:p>
            <a:pPr algn="just"/>
            <a:r>
              <a:rPr lang="en-US" sz="1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Necessary local executive authority's budget: with a loan term of 5 years, principal redemption by annuity payments, grace period for principal redemption within 6 months. </a:t>
            </a: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>
            <a:noAutofit/>
          </a:bodyPr>
          <a:lstStyle/>
          <a:p>
            <a:r>
              <a:rPr lang="en-US" sz="2000" b="1" dirty="0"/>
              <a:t>5. Fund’s Proposal to create a new program to support SMEs in </a:t>
            </a:r>
            <a:r>
              <a:rPr lang="en-US" sz="2000" b="1" dirty="0" err="1"/>
              <a:t>Arkalyk</a:t>
            </a:r>
            <a:r>
              <a:rPr lang="en-US" sz="2000" b="1" dirty="0"/>
              <a:t> city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056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Content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419622"/>
            <a:ext cx="8229600" cy="2664296"/>
          </a:xfrm>
        </p:spPr>
        <p:txBody>
          <a:bodyPr anchor="ctr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Results of the Fund's programs in </a:t>
            </a:r>
            <a:r>
              <a:rPr lang="en-US" sz="2000" dirty="0" err="1"/>
              <a:t>Kostanay</a:t>
            </a:r>
            <a:r>
              <a:rPr lang="en-US" sz="2000" dirty="0"/>
              <a:t> region</a:t>
            </a:r>
          </a:p>
          <a:p>
            <a:pPr marL="457200" indent="-457200">
              <a:buFont typeface="+mj-lt"/>
              <a:buAutoNum type="arabicPeriod"/>
            </a:pPr>
            <a:endParaRPr lang="ru-RU" sz="9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000" dirty="0"/>
              <a:t>The current situation</a:t>
            </a:r>
            <a:endParaRPr lang="ru-RU" sz="9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Development Prospects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9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Fund's Participation in Regional Economic Development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Fund's proposal to create a new program to support SMEs in </a:t>
            </a:r>
            <a:r>
              <a:rPr lang="en-US" sz="2000" dirty="0" err="1"/>
              <a:t>Arkalyk</a:t>
            </a:r>
            <a:r>
              <a:rPr lang="en-US" sz="2000" dirty="0"/>
              <a:t> city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400" i="1" dirty="0">
                <a:solidFill>
                  <a:schemeClr val="tx1"/>
                </a:solidFill>
              </a:rPr>
              <a:t>Regional Second-tier Banks Funding Program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400" i="1" dirty="0">
                <a:solidFill>
                  <a:schemeClr val="tx1"/>
                </a:solidFill>
              </a:rPr>
              <a:t>100% guarantee program for SMEs in </a:t>
            </a:r>
            <a:r>
              <a:rPr lang="es-AR" sz="1400" i="1" dirty="0" smtClean="0">
                <a:solidFill>
                  <a:schemeClr val="tx1"/>
                </a:solidFill>
              </a:rPr>
              <a:t>Arkalyk city</a:t>
            </a:r>
            <a:endParaRPr lang="es-AR" sz="1400" i="1" dirty="0">
              <a:solidFill>
                <a:schemeClr val="tx1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Results of the Fund's programs in </a:t>
            </a:r>
            <a:r>
              <a:rPr lang="en-US" sz="2000" dirty="0" err="1"/>
              <a:t>Kostanay</a:t>
            </a:r>
            <a:r>
              <a:rPr lang="en-US" sz="2000" dirty="0"/>
              <a:t> region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7732" y="1230211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es-AR" sz="1200" b="1" dirty="0"/>
              <a:t>Kostanay region: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1272 </a:t>
            </a:r>
            <a:r>
              <a:rPr lang="en-US" sz="1100" i="1" dirty="0" smtClean="0"/>
              <a:t>projects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 smtClean="0"/>
              <a:t>2</a:t>
            </a:r>
            <a:r>
              <a:rPr lang="ru-RU" sz="1100" i="1" dirty="0" smtClean="0"/>
              <a:t>40 437 </a:t>
            </a:r>
            <a:r>
              <a:rPr lang="es-AR" sz="1100" i="1" dirty="0"/>
              <a:t>million tenge of loans</a:t>
            </a:r>
            <a:endParaRPr lang="ru-RU" sz="1100" i="1" dirty="0" smtClean="0"/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en-US" sz="1200" b="1" dirty="0"/>
              <a:t>The southern parts of the region: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42 </a:t>
            </a:r>
            <a:r>
              <a:rPr lang="en-US" sz="1100" i="1" dirty="0" smtClean="0"/>
              <a:t>projects</a:t>
            </a:r>
            <a:endParaRPr lang="ru-RU" sz="1100" i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826 </a:t>
            </a:r>
            <a:r>
              <a:rPr lang="es-AR" sz="1100" i="1" dirty="0"/>
              <a:t>million tenge of loans</a:t>
            </a:r>
            <a:endParaRPr lang="ru-RU" sz="1100" i="1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6577732" y="3168000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es-AR" sz="1200" b="1" dirty="0"/>
              <a:t>Kostanay region: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 smtClean="0"/>
              <a:t>90</a:t>
            </a:r>
            <a:r>
              <a:rPr lang="ru-RU" sz="1100" i="1" dirty="0"/>
              <a:t>8 </a:t>
            </a:r>
            <a:r>
              <a:rPr lang="en-US" sz="1100" i="1" dirty="0" smtClean="0"/>
              <a:t>projects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/>
              <a:t>29 706</a:t>
            </a:r>
            <a:r>
              <a:rPr lang="ru-RU" sz="1100" i="1" dirty="0"/>
              <a:t> млн. тенге кредитов</a:t>
            </a:r>
          </a:p>
          <a:p>
            <a:endParaRPr lang="ru-RU" sz="1200" i="1" dirty="0"/>
          </a:p>
          <a:p>
            <a:r>
              <a:rPr lang="en-US" sz="1200" b="1" dirty="0"/>
              <a:t>The southern parts of the region: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 smtClean="0"/>
              <a:t>46</a:t>
            </a:r>
            <a:r>
              <a:rPr lang="ru-RU" sz="1100" i="1" dirty="0" smtClean="0"/>
              <a:t> </a:t>
            </a:r>
            <a:r>
              <a:rPr lang="en-US" sz="1100" i="1" dirty="0" smtClean="0"/>
              <a:t>projects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/>
              <a:t>605 </a:t>
            </a:r>
            <a:r>
              <a:rPr lang="es-AR" sz="1100" i="1" dirty="0"/>
              <a:t>million tenge of loans</a:t>
            </a:r>
            <a:endParaRPr lang="ru-RU" sz="11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1230211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en-US" sz="1200" b="1" dirty="0" err="1"/>
              <a:t>Kostanay</a:t>
            </a:r>
            <a:r>
              <a:rPr lang="en-US" sz="1200" b="1" dirty="0"/>
              <a:t> region</a:t>
            </a:r>
            <a:r>
              <a:rPr lang="ru-RU" sz="1200" b="1" dirty="0" smtClean="0"/>
              <a:t>:</a:t>
            </a:r>
            <a:endParaRPr lang="ru-RU" sz="12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1 823 </a:t>
            </a:r>
            <a:r>
              <a:rPr lang="es-AR" sz="1100" i="1" dirty="0"/>
              <a:t>borrowers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181 554 </a:t>
            </a:r>
            <a:r>
              <a:rPr lang="es-AR" sz="1100" i="1" dirty="0"/>
              <a:t>million tenge of loans</a:t>
            </a:r>
            <a:endParaRPr lang="ru-RU" sz="1100" i="1" dirty="0" smtClean="0"/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es-AR" sz="1200" b="1" dirty="0" smtClean="0"/>
              <a:t>The </a:t>
            </a:r>
            <a:r>
              <a:rPr lang="es-AR" sz="1200" b="1" dirty="0"/>
              <a:t>southern parts </a:t>
            </a:r>
            <a:r>
              <a:rPr lang="es-AR" sz="1200" b="1" dirty="0" smtClean="0"/>
              <a:t>of the region</a:t>
            </a:r>
            <a:r>
              <a:rPr lang="ru-RU" sz="1200" b="1" dirty="0" smtClean="0"/>
              <a:t>:</a:t>
            </a:r>
            <a:endParaRPr lang="ru-RU" sz="12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41 </a:t>
            </a:r>
            <a:r>
              <a:rPr lang="es-AR" sz="1100" i="1" dirty="0"/>
              <a:t>borrowers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633 </a:t>
            </a:r>
            <a:r>
              <a:rPr lang="es-AR" sz="1100" i="1" dirty="0"/>
              <a:t>million tenge of loans</a:t>
            </a:r>
            <a:endParaRPr lang="ru-RU" sz="1100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3168000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es-AR" sz="1200" b="1" dirty="0"/>
              <a:t>Kostanay region: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266 </a:t>
            </a:r>
            <a:r>
              <a:rPr lang="es-AR" sz="1100" i="1" dirty="0" smtClean="0"/>
              <a:t>borrowers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3 506 </a:t>
            </a:r>
            <a:r>
              <a:rPr lang="es-AR" sz="1100" i="1" dirty="0"/>
              <a:t>million tenge of loans</a:t>
            </a:r>
            <a:endParaRPr lang="ru-RU" sz="1200" i="1" dirty="0" smtClean="0"/>
          </a:p>
          <a:p>
            <a:r>
              <a:rPr lang="en-US" sz="1200" b="1" dirty="0" smtClean="0"/>
              <a:t>The </a:t>
            </a:r>
            <a:r>
              <a:rPr lang="en-US" sz="1200" b="1" dirty="0"/>
              <a:t>southern parts of the region: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13 </a:t>
            </a:r>
            <a:r>
              <a:rPr lang="es-AR" sz="1100" i="1" dirty="0"/>
              <a:t>borrowers</a:t>
            </a:r>
            <a:endParaRPr lang="ru-RU" sz="1100" i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78 </a:t>
            </a:r>
            <a:r>
              <a:rPr lang="es-AR" sz="1100" i="1" dirty="0"/>
              <a:t>million tenge of loans</a:t>
            </a:r>
            <a:endParaRPr lang="ru-RU" sz="11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78472" y="981089"/>
            <a:ext cx="183452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Concessional financing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60658" y="981089"/>
            <a:ext cx="1850617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An interest rate subsidy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4317" y="2931790"/>
            <a:ext cx="2582868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es-AR" sz="1200" b="1" dirty="0">
                <a:solidFill>
                  <a:schemeClr val="accent2">
                    <a:lumMod val="75000"/>
                  </a:schemeClr>
                </a:solidFill>
              </a:rPr>
              <a:t>including Mass Entrepreneurship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6128" y="2931790"/>
            <a:ext cx="1119711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es-AR" sz="1200" b="1" dirty="0">
                <a:solidFill>
                  <a:schemeClr val="accent2">
                    <a:lumMod val="75000"/>
                  </a:schemeClr>
                </a:solidFill>
              </a:rPr>
              <a:t>Loan security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398331"/>
              </p:ext>
            </p:extLst>
          </p:nvPr>
        </p:nvGraphicFramePr>
        <p:xfrm>
          <a:off x="324009" y="1230211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838100"/>
              </p:ext>
            </p:extLst>
          </p:nvPr>
        </p:nvGraphicFramePr>
        <p:xfrm>
          <a:off x="324009" y="3168000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498004"/>
              </p:ext>
            </p:extLst>
          </p:nvPr>
        </p:nvGraphicFramePr>
        <p:xfrm>
          <a:off x="4716016" y="3168000"/>
          <a:ext cx="1803423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13030"/>
              </p:ext>
            </p:extLst>
          </p:nvPr>
        </p:nvGraphicFramePr>
        <p:xfrm>
          <a:off x="4716016" y="1217299"/>
          <a:ext cx="1807914" cy="14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18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</a:t>
            </a:r>
            <a:r>
              <a:rPr lang="ru-RU" sz="2000" b="1" dirty="0" smtClean="0"/>
              <a:t>. </a:t>
            </a:r>
            <a:r>
              <a:rPr lang="en-US" sz="2000" b="1" dirty="0" smtClean="0"/>
              <a:t>Characteristics </a:t>
            </a:r>
            <a:r>
              <a:rPr lang="en-US" sz="2000" b="1" dirty="0"/>
              <a:t>of the southern parts of </a:t>
            </a:r>
            <a:r>
              <a:rPr lang="en-US" sz="2000" b="1" dirty="0" err="1"/>
              <a:t>Kostanay</a:t>
            </a:r>
            <a:r>
              <a:rPr lang="en-US" sz="2000" b="1" dirty="0"/>
              <a:t> region</a:t>
            </a:r>
            <a:endParaRPr lang="ru-RU" sz="2000" b="1" dirty="0"/>
          </a:p>
        </p:txBody>
      </p:sp>
      <p:sp>
        <p:nvSpPr>
          <p:cNvPr id="11" name="Хорда 10"/>
          <p:cNvSpPr/>
          <p:nvPr/>
        </p:nvSpPr>
        <p:spPr>
          <a:xfrm flipH="1">
            <a:off x="-940230" y="1635646"/>
            <a:ext cx="2376264" cy="2471121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1"/>
          <p:cNvSpPr/>
          <p:nvPr/>
        </p:nvSpPr>
        <p:spPr>
          <a:xfrm flipH="1">
            <a:off x="-706668" y="1889570"/>
            <a:ext cx="1909137" cy="1985347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Хорда 12"/>
          <p:cNvSpPr/>
          <p:nvPr/>
        </p:nvSpPr>
        <p:spPr>
          <a:xfrm flipH="1">
            <a:off x="-453702" y="2143490"/>
            <a:ext cx="1403208" cy="1459221"/>
          </a:xfrm>
          <a:prstGeom prst="chord">
            <a:avLst>
              <a:gd name="adj1" fmla="val 537936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endCxn id="39" idx="1"/>
          </p:cNvCxnSpPr>
          <p:nvPr/>
        </p:nvCxnSpPr>
        <p:spPr>
          <a:xfrm flipV="1">
            <a:off x="683568" y="2198166"/>
            <a:ext cx="958049" cy="296307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41" idx="1"/>
          </p:cNvCxnSpPr>
          <p:nvPr/>
        </p:nvCxnSpPr>
        <p:spPr>
          <a:xfrm>
            <a:off x="1223628" y="3358569"/>
            <a:ext cx="417987" cy="264026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40" idx="1"/>
          </p:cNvCxnSpPr>
          <p:nvPr/>
        </p:nvCxnSpPr>
        <p:spPr>
          <a:xfrm>
            <a:off x="1043608" y="2833329"/>
            <a:ext cx="598009" cy="0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41617" y="1990417"/>
            <a:ext cx="1341864" cy="4154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 smtClean="0"/>
              <a:t>2</a:t>
            </a:r>
            <a:r>
              <a:rPr lang="en-US" sz="1600" b="1" dirty="0" smtClean="0"/>
              <a:t>6,4</a:t>
            </a:r>
            <a:r>
              <a:rPr lang="ru-RU" sz="1600" b="1" dirty="0" smtClean="0"/>
              <a:t> </a:t>
            </a:r>
            <a:r>
              <a:rPr lang="es-AR" sz="1400" b="1" dirty="0"/>
              <a:t>thousand people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en-US" sz="1100" dirty="0" smtClean="0"/>
              <a:t>in </a:t>
            </a:r>
            <a:r>
              <a:rPr lang="en-US" sz="1100" dirty="0" err="1" smtClean="0"/>
              <a:t>Arkalyk</a:t>
            </a:r>
            <a:r>
              <a:rPr lang="en-US" sz="1100" dirty="0" smtClean="0"/>
              <a:t> city</a:t>
            </a:r>
            <a:endParaRPr lang="ru-RU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1641617" y="2556330"/>
            <a:ext cx="2102290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 smtClean="0"/>
              <a:t>1</a:t>
            </a:r>
            <a:r>
              <a:rPr lang="en-US" sz="1600" b="1" dirty="0" smtClean="0"/>
              <a:t>3,3</a:t>
            </a:r>
            <a:r>
              <a:rPr lang="ru-RU" sz="1600" b="1" dirty="0" smtClean="0"/>
              <a:t> </a:t>
            </a:r>
            <a:r>
              <a:rPr lang="es-AR" sz="1400" b="1" dirty="0"/>
              <a:t>thousand people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en-US" sz="1100" dirty="0"/>
              <a:t>In the territories under the subordination of </a:t>
            </a:r>
            <a:r>
              <a:rPr lang="en-US" sz="1100" dirty="0" err="1"/>
              <a:t>Arkalyk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1641615" y="3305288"/>
            <a:ext cx="1656000" cy="6346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 b="1" dirty="0" smtClean="0"/>
              <a:t>38,1</a:t>
            </a:r>
            <a:r>
              <a:rPr lang="ru-RU" sz="1400" b="1" dirty="0" smtClean="0"/>
              <a:t> </a:t>
            </a:r>
            <a:r>
              <a:rPr lang="es-AR" sz="1400" b="1" dirty="0"/>
              <a:t>thousand people </a:t>
            </a:r>
            <a:endParaRPr lang="es-AR" sz="1400" b="1" dirty="0" smtClean="0"/>
          </a:p>
          <a:p>
            <a:r>
              <a:rPr lang="es-AR" sz="1200" dirty="0"/>
              <a:t>in Amangeldy, Jangeldy, and Nauruzum districts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39952" y="1637693"/>
            <a:ext cx="5004048" cy="24482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r>
              <a:rPr lang="en-US" sz="1200" b="1" dirty="0" err="1" smtClean="0"/>
              <a:t>Arkalyk</a:t>
            </a:r>
            <a:r>
              <a:rPr lang="en-US" sz="1200" b="1" dirty="0" smtClean="0"/>
              <a:t> city</a:t>
            </a:r>
            <a:r>
              <a:rPr lang="ru-RU" sz="1200" b="1" dirty="0" smtClean="0"/>
              <a:t>: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en-US" sz="1000" dirty="0"/>
              <a:t>Population (with territories in subordination) - 39.7 thousand people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en-US" sz="1000" dirty="0"/>
              <a:t>4.6% of the region's population</a:t>
            </a:r>
          </a:p>
          <a:p>
            <a:pPr marL="182563" indent="-87313">
              <a:buFont typeface="Arial" pitchFamily="34" charset="0"/>
              <a:buChar char="•"/>
            </a:pPr>
            <a:endParaRPr lang="ru-RU" sz="300" dirty="0" smtClean="0">
              <a:solidFill>
                <a:srgbClr val="C00000"/>
              </a:solidFill>
            </a:endParaRPr>
          </a:p>
          <a:p>
            <a:r>
              <a:rPr lang="en-US" sz="1200" b="1" dirty="0"/>
              <a:t>The largest populated area in the south of </a:t>
            </a:r>
            <a:r>
              <a:rPr lang="en-US" sz="1200" b="1" dirty="0" err="1"/>
              <a:t>Kostanay</a:t>
            </a:r>
            <a:r>
              <a:rPr lang="en-US" sz="1200" b="1" dirty="0"/>
              <a:t> region</a:t>
            </a:r>
            <a:r>
              <a:rPr lang="en-US" sz="12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 err="1"/>
              <a:t>Amangeldy</a:t>
            </a:r>
            <a:r>
              <a:rPr lang="en-US" sz="1000" i="1" dirty="0"/>
              <a:t> and </a:t>
            </a:r>
            <a:r>
              <a:rPr lang="en-US" sz="1000" i="1" dirty="0" err="1"/>
              <a:t>Dzhangeldy</a:t>
            </a:r>
            <a:r>
              <a:rPr lang="en-US" sz="1000" i="1" dirty="0"/>
              <a:t> districts are oriented to </a:t>
            </a:r>
            <a:r>
              <a:rPr lang="en-US" sz="1000" i="1" dirty="0" err="1"/>
              <a:t>Arkalyk</a:t>
            </a:r>
            <a:r>
              <a:rPr lang="en-US" sz="1000" i="1" dirty="0"/>
              <a:t> </a:t>
            </a:r>
            <a:endParaRPr lang="en-US" sz="100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000" i="1" dirty="0"/>
              <a:t>Kostanay, Rudnyi and Lisakovsk - more than 450 km, Zhezkazgan - more than 330 km</a:t>
            </a:r>
            <a:r>
              <a:rPr lang="ru-RU" sz="1000" i="1" dirty="0" smtClean="0"/>
              <a:t>.</a:t>
            </a:r>
          </a:p>
          <a:p>
            <a:pPr marL="179388" lvl="1" indent="-88900">
              <a:buFont typeface="Arial" pitchFamily="34" charset="0"/>
              <a:buChar char="•"/>
            </a:pPr>
            <a:endParaRPr lang="ru-RU" sz="300" i="1" dirty="0"/>
          </a:p>
          <a:p>
            <a:r>
              <a:rPr lang="es-AR" sz="1200" b="1" dirty="0"/>
              <a:t>Local cultural and educational center</a:t>
            </a:r>
            <a:r>
              <a:rPr lang="ru-RU" sz="1200" b="1" dirty="0" smtClean="0"/>
              <a:t>: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1 </a:t>
            </a:r>
            <a:r>
              <a:rPr lang="en-US" sz="1000" i="1" dirty="0" smtClean="0"/>
              <a:t>universities </a:t>
            </a:r>
            <a:r>
              <a:rPr lang="es-AR" sz="1000" i="1" dirty="0"/>
              <a:t>(168 professors, 1,700 students</a:t>
            </a:r>
            <a:r>
              <a:rPr lang="es-AR" sz="1000" i="1" dirty="0" smtClean="0"/>
              <a:t>),</a:t>
            </a:r>
            <a:endParaRPr lang="ru-RU" sz="1000" i="1" dirty="0" smtClean="0"/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5 </a:t>
            </a:r>
            <a:r>
              <a:rPr lang="en-US" sz="1000" i="1" dirty="0"/>
              <a:t>colleges (more than 200 teachers, more than 1,700 students</a:t>
            </a:r>
            <a:r>
              <a:rPr lang="en-US" sz="1000" i="1" dirty="0" smtClean="0"/>
              <a:t>)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en-US" sz="1000" i="1" dirty="0"/>
              <a:t>37 cultural facilities (including one museum, one movie theater, one theater</a:t>
            </a:r>
            <a:r>
              <a:rPr lang="en-US" sz="1000" i="1" dirty="0" smtClean="0"/>
              <a:t>)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en-US" sz="1000" i="1" dirty="0"/>
              <a:t>2 markets, 5 shopping malls</a:t>
            </a:r>
          </a:p>
          <a:p>
            <a:pPr marL="177800" lvl="1" indent="-87313">
              <a:buFont typeface="Arial" pitchFamily="34" charset="0"/>
              <a:buChar char="•"/>
            </a:pPr>
            <a:endParaRPr lang="ru-RU" sz="300" i="1" dirty="0"/>
          </a:p>
          <a:p>
            <a:pPr marL="1588" lvl="1"/>
            <a:r>
              <a:rPr lang="en-US" sz="1200" b="1" dirty="0"/>
              <a:t>Since 2014 - a transit </a:t>
            </a:r>
            <a:r>
              <a:rPr lang="en-US" sz="1200" b="1" dirty="0" smtClean="0"/>
              <a:t>point</a:t>
            </a:r>
          </a:p>
          <a:p>
            <a:pPr marL="173038" lvl="1" indent="-171450">
              <a:buFont typeface="Arial" panose="020B0604020202020204" pitchFamily="34" charset="0"/>
              <a:buChar char="•"/>
            </a:pPr>
            <a:r>
              <a:rPr lang="en-US" sz="1000" i="1" dirty="0"/>
              <a:t>The railroad route through </a:t>
            </a:r>
            <a:r>
              <a:rPr lang="en-US" sz="1000" i="1" dirty="0" err="1"/>
              <a:t>Shubarkol</a:t>
            </a:r>
            <a:r>
              <a:rPr lang="en-US" sz="1000" i="1" dirty="0"/>
              <a:t> to </a:t>
            </a:r>
            <a:r>
              <a:rPr lang="en-US" sz="1000" i="1" dirty="0" err="1"/>
              <a:t>Zhezkazgan</a:t>
            </a:r>
            <a:r>
              <a:rPr lang="en-US" sz="1000" i="1" dirty="0"/>
              <a:t>, then to the South and West was opened</a:t>
            </a:r>
            <a:endParaRPr lang="ru-RU" sz="1000" i="1" dirty="0" smtClean="0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3535889" y="2072553"/>
            <a:ext cx="144016" cy="1080000"/>
          </a:xfrm>
          <a:prstGeom prst="rightBr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endParaRPr lang="ru-RU" sz="1200" b="1"/>
          </a:p>
        </p:txBody>
      </p:sp>
      <p:cxnSp>
        <p:nvCxnSpPr>
          <p:cNvPr id="7" name="Прямая соединительная линия 6"/>
          <p:cNvCxnSpPr>
            <a:endCxn id="14" idx="1"/>
          </p:cNvCxnSpPr>
          <p:nvPr/>
        </p:nvCxnSpPr>
        <p:spPr>
          <a:xfrm>
            <a:off x="3743908" y="2861828"/>
            <a:ext cx="396044" cy="1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4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7902" y="915566"/>
            <a:ext cx="889609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214813" indent="-84138">
              <a:spcAft>
                <a:spcPts val="600"/>
              </a:spcAft>
              <a:buFont typeface="Arial" pitchFamily="34" charset="0"/>
              <a:buChar char="•"/>
              <a:tabLst>
                <a:tab pos="4214813" algn="l"/>
              </a:tabLst>
            </a:pPr>
            <a:r>
              <a:rPr lang="en-US" sz="1200" b="1" dirty="0" smtClean="0"/>
              <a:t>Territory</a:t>
            </a:r>
            <a:r>
              <a:rPr lang="ru-RU" sz="1200" b="1" dirty="0" smtClean="0"/>
              <a:t>– </a:t>
            </a:r>
            <a:r>
              <a:rPr lang="en-US" sz="1200" b="1" dirty="0"/>
              <a:t>91.0 thousand km2 (46.4% of the region's territory</a:t>
            </a:r>
            <a:r>
              <a:rPr lang="en-US" sz="1200" b="1" dirty="0" smtClean="0"/>
              <a:t>)</a:t>
            </a:r>
          </a:p>
          <a:p>
            <a:pPr marL="4214813" indent="-84138">
              <a:spcAft>
                <a:spcPts val="600"/>
              </a:spcAft>
              <a:buFont typeface="Arial" pitchFamily="34" charset="0"/>
              <a:buChar char="•"/>
              <a:tabLst>
                <a:tab pos="4214813" algn="l"/>
              </a:tabLst>
            </a:pPr>
            <a:r>
              <a:rPr lang="en-US" sz="1200" b="1" dirty="0" smtClean="0"/>
              <a:t>Population</a:t>
            </a:r>
            <a:r>
              <a:rPr lang="ru-RU" sz="1200" b="1" dirty="0" smtClean="0"/>
              <a:t>– </a:t>
            </a:r>
            <a:r>
              <a:rPr lang="en-US" sz="1200" b="1" dirty="0"/>
              <a:t>77.8 thousand people (9.0% of the region's population</a:t>
            </a:r>
            <a:r>
              <a:rPr lang="en-US" sz="1200" b="1" dirty="0" smtClean="0"/>
              <a:t>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5825" y="915566"/>
            <a:ext cx="4068000" cy="648072"/>
          </a:xfrm>
          <a:prstGeom prst="rect">
            <a:avLst/>
          </a:prstGeom>
        </p:spPr>
        <p:txBody>
          <a:bodyPr lIns="36000" tIns="0" rIns="36000" bIns="0" anchor="ctr" anchorCtr="0">
            <a:noAutofit/>
          </a:bodyPr>
          <a:lstStyle/>
          <a:p>
            <a:r>
              <a:rPr lang="es-AR" sz="1400" b="1" dirty="0">
                <a:solidFill>
                  <a:schemeClr val="accent2">
                    <a:lumMod val="75000"/>
                  </a:schemeClr>
                </a:solidFill>
              </a:rPr>
              <a:t>Southern parts of Kostanay region:</a:t>
            </a:r>
          </a:p>
          <a:p>
            <a:r>
              <a:rPr lang="es-AR" sz="1200" dirty="0">
                <a:solidFill>
                  <a:schemeClr val="accent2">
                    <a:lumMod val="75000"/>
                  </a:schemeClr>
                </a:solidFill>
              </a:rPr>
              <a:t>(Arkalyk city, Amangeldy, Dzhangeldy and Nauruzum districts)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6" name="Прямая соединительная линия 45"/>
          <p:cNvCxnSpPr>
            <a:stCxn id="3" idx="1"/>
          </p:cNvCxnSpPr>
          <p:nvPr/>
        </p:nvCxnSpPr>
        <p:spPr>
          <a:xfrm>
            <a:off x="3679905" y="2612553"/>
            <a:ext cx="396044" cy="0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3743908" y="2612553"/>
            <a:ext cx="0" cy="249275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1" name="TextBox 20"/>
          <p:cNvSpPr txBox="1"/>
          <p:nvPr/>
        </p:nvSpPr>
        <p:spPr>
          <a:xfrm>
            <a:off x="949506" y="4139245"/>
            <a:ext cx="8086990" cy="60955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pPr marL="103188" indent="-103188">
              <a:buFont typeface="Arial" pitchFamily="34" charset="0"/>
              <a:buChar char="•"/>
            </a:pPr>
            <a:r>
              <a:rPr lang="en-US" sz="1000" dirty="0"/>
              <a:t>Has no reliable water supply, its own energy </a:t>
            </a:r>
            <a:r>
              <a:rPr lang="en-US" sz="1000" dirty="0" smtClean="0"/>
              <a:t>resources</a:t>
            </a:r>
          </a:p>
          <a:p>
            <a:pPr marL="103188" indent="-103188">
              <a:buFont typeface="Arial" pitchFamily="34" charset="0"/>
              <a:buChar char="•"/>
            </a:pPr>
            <a:r>
              <a:rPr lang="en-US" sz="1000" dirty="0"/>
              <a:t>Economy was designed for raw material extraction and </a:t>
            </a:r>
            <a:r>
              <a:rPr lang="en-US" sz="1000" dirty="0" smtClean="0"/>
              <a:t>agriculture</a:t>
            </a:r>
          </a:p>
          <a:p>
            <a:pPr marL="103188" indent="-103188">
              <a:buFont typeface="Arial" pitchFamily="34" charset="0"/>
              <a:buChar char="•"/>
            </a:pPr>
            <a:r>
              <a:rPr lang="en-US" sz="1000" dirty="0"/>
              <a:t>The connection with other cities of Central and Northern Kazakhstan has not been thought through (unpaved and difficult to pass road to </a:t>
            </a:r>
            <a:r>
              <a:rPr lang="en-US" sz="1000" dirty="0" err="1"/>
              <a:t>Zhezkazgan</a:t>
            </a:r>
            <a:r>
              <a:rPr lang="en-US" sz="1000" dirty="0"/>
              <a:t>)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39054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2. Economic Structure of the </a:t>
            </a:r>
            <a:r>
              <a:rPr lang="en-US" sz="2000" b="1" dirty="0" err="1"/>
              <a:t>Arkalyk</a:t>
            </a:r>
            <a:r>
              <a:rPr lang="en-US" sz="2000" b="1" dirty="0"/>
              <a:t> City</a:t>
            </a:r>
            <a:endParaRPr lang="ru-RU" sz="2000" b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5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51520" y="4573116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* Source: </a:t>
            </a:r>
            <a:r>
              <a:rPr lang="en-US" sz="800" i="1" dirty="0" err="1"/>
              <a:t>Damu</a:t>
            </a:r>
            <a:r>
              <a:rPr lang="en-US" sz="800" i="1" dirty="0"/>
              <a:t> Fund calculations based on data from </a:t>
            </a:r>
            <a:r>
              <a:rPr lang="en-US" sz="800" i="1" dirty="0" err="1" smtClean="0"/>
              <a:t>Comstat</a:t>
            </a:r>
            <a:r>
              <a:rPr lang="en-US" sz="800" i="1" dirty="0" smtClean="0"/>
              <a:t> SRC</a:t>
            </a:r>
            <a:endParaRPr lang="en-US" sz="800" i="1" dirty="0"/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066948"/>
              </p:ext>
            </p:extLst>
          </p:nvPr>
        </p:nvGraphicFramePr>
        <p:xfrm>
          <a:off x="3214678" y="1558453"/>
          <a:ext cx="212400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51520" y="2085972"/>
            <a:ext cx="2736000" cy="11430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s-AR" sz="1200" b="1" dirty="0"/>
              <a:t>Warehousing (consistent</a:t>
            </a:r>
            <a:r>
              <a:rPr lang="es-AR" sz="1200" b="1" dirty="0" smtClean="0"/>
              <a:t>):</a:t>
            </a:r>
          </a:p>
          <a:p>
            <a:r>
              <a:rPr lang="es-AR" sz="900" dirty="0"/>
              <a:t>Grain storage services</a:t>
            </a:r>
            <a:r>
              <a:rPr lang="es-AR" sz="900" dirty="0" smtClean="0"/>
              <a:t>:</a:t>
            </a:r>
          </a:p>
          <a:p>
            <a:r>
              <a:rPr lang="en-US" sz="900" dirty="0"/>
              <a:t>At least 5 elevators active (470 million </a:t>
            </a:r>
            <a:r>
              <a:rPr lang="en-US" sz="900" dirty="0" err="1"/>
              <a:t>tenge</a:t>
            </a:r>
            <a:r>
              <a:rPr lang="en-US" sz="900" dirty="0"/>
              <a:t> in taxes over 6 years</a:t>
            </a:r>
            <a:r>
              <a:rPr lang="en-US" sz="900" dirty="0" smtClean="0"/>
              <a:t>)</a:t>
            </a:r>
          </a:p>
          <a:p>
            <a:r>
              <a:rPr lang="en-US" sz="900" b="1" dirty="0">
                <a:solidFill>
                  <a:schemeClr val="accent2"/>
                </a:solidFill>
              </a:rPr>
              <a:t>Stable sector, there is a constant demand for </a:t>
            </a:r>
            <a:r>
              <a:rPr lang="en-US" sz="900" b="1" dirty="0" smtClean="0">
                <a:solidFill>
                  <a:schemeClr val="accent2"/>
                </a:solidFill>
              </a:rPr>
              <a:t>services </a:t>
            </a:r>
            <a:r>
              <a:rPr lang="en-US" sz="900" b="1" dirty="0" smtClean="0">
                <a:solidFill>
                  <a:schemeClr val="tx1"/>
                </a:solidFill>
              </a:rPr>
              <a:t>(a </a:t>
            </a:r>
            <a:r>
              <a:rPr lang="en-US" sz="900" dirty="0" smtClean="0">
                <a:solidFill>
                  <a:schemeClr val="tx1"/>
                </a:solidFill>
              </a:rPr>
              <a:t>lack </a:t>
            </a:r>
            <a:r>
              <a:rPr lang="en-US" sz="900" dirty="0">
                <a:solidFill>
                  <a:schemeClr val="tx1"/>
                </a:solidFill>
              </a:rPr>
              <a:t>of storage facilities, warehouses, primary production collection </a:t>
            </a:r>
            <a:r>
              <a:rPr lang="en-US" sz="900" dirty="0" smtClean="0">
                <a:solidFill>
                  <a:schemeClr val="tx1"/>
                </a:solidFill>
              </a:rPr>
              <a:t>points)</a:t>
            </a:r>
            <a:endParaRPr lang="ru-RU" sz="900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3371856"/>
            <a:ext cx="2901364" cy="1182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s-AR" sz="1200" b="1" dirty="0"/>
              <a:t>Construction </a:t>
            </a:r>
            <a:r>
              <a:rPr lang="ru-RU" sz="1200" b="1" dirty="0" smtClean="0">
                <a:solidFill>
                  <a:srgbClr val="C00000"/>
                </a:solidFill>
              </a:rPr>
              <a:t>(</a:t>
            </a:r>
            <a:r>
              <a:rPr lang="es-AR" sz="1200" b="1" dirty="0">
                <a:solidFill>
                  <a:srgbClr val="C00000"/>
                </a:solidFill>
              </a:rPr>
              <a:t>declining</a:t>
            </a:r>
            <a:r>
              <a:rPr lang="ru-RU" sz="1200" b="1" dirty="0" smtClean="0">
                <a:solidFill>
                  <a:srgbClr val="C00000"/>
                </a:solidFill>
              </a:rPr>
              <a:t>)</a:t>
            </a:r>
            <a:r>
              <a:rPr lang="ru-RU" sz="1200" b="1" dirty="0" smtClean="0"/>
              <a:t>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900" dirty="0"/>
              <a:t>Due to building / reconstruction of residential and public facilities the sector grew to the level of 30% of the city's </a:t>
            </a:r>
            <a:r>
              <a:rPr lang="en-US" sz="900" dirty="0" smtClean="0"/>
              <a:t>economy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900" dirty="0" smtClean="0"/>
              <a:t>The </a:t>
            </a:r>
            <a:r>
              <a:rPr lang="en-US" sz="900" dirty="0"/>
              <a:t>orders are carried out mainly by 2 companies (</a:t>
            </a:r>
            <a:r>
              <a:rPr lang="en-US" sz="900" dirty="0" err="1"/>
              <a:t>Aluminstroy</a:t>
            </a:r>
            <a:r>
              <a:rPr lang="en-US" sz="900" dirty="0"/>
              <a:t> LLP and </a:t>
            </a:r>
            <a:r>
              <a:rPr lang="en-US" sz="900" dirty="0" err="1"/>
              <a:t>Syl</a:t>
            </a:r>
            <a:r>
              <a:rPr lang="en-US" sz="900" dirty="0"/>
              <a:t> LLP</a:t>
            </a:r>
            <a:r>
              <a:rPr lang="en-US" sz="900" dirty="0" smtClean="0"/>
              <a:t>)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900" b="1" dirty="0" smtClean="0">
                <a:solidFill>
                  <a:srgbClr val="C00000"/>
                </a:solidFill>
              </a:rPr>
              <a:t>Unstable </a:t>
            </a:r>
            <a:r>
              <a:rPr lang="en-US" sz="900" b="1" dirty="0">
                <a:solidFill>
                  <a:srgbClr val="C00000"/>
                </a:solidFill>
              </a:rPr>
              <a:t>sector - depends on state orders </a:t>
            </a:r>
            <a:r>
              <a:rPr lang="en-US" sz="900" b="1" dirty="0">
                <a:solidFill>
                  <a:schemeClr val="tx1"/>
                </a:solidFill>
              </a:rPr>
              <a:t>(decreasing since 2013)</a:t>
            </a:r>
            <a:endParaRPr lang="ru-RU" sz="900" dirty="0" smtClean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72800" y="942963"/>
            <a:ext cx="3420000" cy="18521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s-AR" sz="1200" b="1" dirty="0" smtClean="0"/>
              <a:t>Production </a:t>
            </a:r>
            <a:r>
              <a:rPr lang="ru-RU" sz="1200" b="1" dirty="0" smtClean="0">
                <a:solidFill>
                  <a:srgbClr val="C00000"/>
                </a:solidFill>
              </a:rPr>
              <a:t>(</a:t>
            </a:r>
            <a:r>
              <a:rPr lang="es-AR" sz="1200" b="1" dirty="0">
                <a:solidFill>
                  <a:srgbClr val="C00000"/>
                </a:solidFill>
              </a:rPr>
              <a:t>shrinking</a:t>
            </a:r>
            <a:r>
              <a:rPr lang="ru-RU" sz="1200" b="1" dirty="0" smtClean="0">
                <a:solidFill>
                  <a:srgbClr val="C00000"/>
                </a:solidFill>
              </a:rPr>
              <a:t>)</a:t>
            </a:r>
            <a:r>
              <a:rPr lang="ru-RU" sz="1200" b="1" dirty="0" smtClean="0"/>
              <a:t>:</a:t>
            </a:r>
            <a:endParaRPr lang="ru-RU" sz="1200" b="1" dirty="0"/>
          </a:p>
          <a:p>
            <a:pPr marL="85725" indent="-85725"/>
            <a:r>
              <a:rPr lang="en-US" sz="900" b="1" dirty="0"/>
              <a:t>Mining industry. - 13-14% of the city' s economy </a:t>
            </a:r>
            <a:endParaRPr lang="en-US" sz="900" b="1" dirty="0" smtClean="0"/>
          </a:p>
          <a:p>
            <a:pPr marL="85725" indent="-85725"/>
            <a:r>
              <a:rPr lang="en-US" sz="900" dirty="0" err="1"/>
              <a:t>Torgay</a:t>
            </a:r>
            <a:r>
              <a:rPr lang="en-US" sz="900" dirty="0"/>
              <a:t> Bauxite Mining Administration (bauxite and clay production) - township-forming enterprise </a:t>
            </a:r>
            <a:endParaRPr lang="en-US" sz="900" dirty="0" smtClean="0"/>
          </a:p>
          <a:p>
            <a:pPr marL="85725" indent="-85725"/>
            <a:r>
              <a:rPr lang="es-AR" sz="900" b="1" dirty="0">
                <a:solidFill>
                  <a:srgbClr val="C00000"/>
                </a:solidFill>
              </a:rPr>
              <a:t>Reserves </a:t>
            </a:r>
            <a:r>
              <a:rPr lang="es-AR" sz="900" b="1" dirty="0" smtClean="0">
                <a:solidFill>
                  <a:srgbClr val="C00000"/>
                </a:solidFill>
              </a:rPr>
              <a:t>are </a:t>
            </a:r>
            <a:r>
              <a:rPr lang="es-AR" sz="900" b="1" dirty="0">
                <a:solidFill>
                  <a:srgbClr val="C00000"/>
                </a:solidFill>
              </a:rPr>
              <a:t>dwindling (will close in 2021) </a:t>
            </a:r>
            <a:endParaRPr lang="es-AR" sz="900" b="1" dirty="0" smtClean="0">
              <a:solidFill>
                <a:srgbClr val="C00000"/>
              </a:solidFill>
            </a:endParaRPr>
          </a:p>
          <a:p>
            <a:pPr marL="85725" indent="-85725"/>
            <a:r>
              <a:rPr lang="en-US" sz="900" b="1" dirty="0"/>
              <a:t>Manufacturing industry. - 4-5% of the city's economy </a:t>
            </a:r>
            <a:r>
              <a:rPr lang="en-US" sz="900" dirty="0"/>
              <a:t>Agricultural product processing enterprises (2 mills, 5 bakeries, 2 pasta-making shops, vegetable oil production shop, leather processing shop) </a:t>
            </a:r>
            <a:endParaRPr lang="en-US" sz="900" dirty="0" smtClean="0"/>
          </a:p>
          <a:p>
            <a:pPr marL="85725" indent="-85725"/>
            <a:r>
              <a:rPr lang="en-US" sz="900" b="1" dirty="0" smtClean="0">
                <a:solidFill>
                  <a:schemeClr val="accent2"/>
                </a:solidFill>
              </a:rPr>
              <a:t>Agricultural </a:t>
            </a:r>
            <a:r>
              <a:rPr lang="en-US" sz="900" b="1" dirty="0">
                <a:solidFill>
                  <a:schemeClr val="accent2"/>
                </a:solidFill>
              </a:rPr>
              <a:t>processing expansion capacity for domestic and export sales</a:t>
            </a:r>
            <a:r>
              <a:rPr lang="ru-RU" sz="900" b="1" dirty="0"/>
              <a:t/>
            </a:r>
            <a:br>
              <a:rPr lang="ru-RU" sz="900" b="1" dirty="0"/>
            </a:br>
            <a:r>
              <a:rPr lang="en-US" sz="900" b="1" dirty="0">
                <a:solidFill>
                  <a:srgbClr val="C00000"/>
                </a:solidFill>
              </a:rPr>
              <a:t>(requires investment in fixed assets, access to financing)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472800" y="2871789"/>
            <a:ext cx="3420000" cy="18602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s-AR" sz="1200" b="1" dirty="0"/>
              <a:t>Agriculture (</a:t>
            </a:r>
            <a:r>
              <a:rPr lang="es-AR" sz="1200" b="1" dirty="0">
                <a:solidFill>
                  <a:schemeClr val="accent2"/>
                </a:solidFill>
              </a:rPr>
              <a:t>growing</a:t>
            </a:r>
            <a:r>
              <a:rPr lang="es-AR" sz="1200" b="1" dirty="0"/>
              <a:t>):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es-AR" sz="900" dirty="0"/>
              <a:t>Main areas: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en-US" sz="900" dirty="0"/>
              <a:t>Crop production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en-US" sz="900" dirty="0"/>
              <a:t>Egg production 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en-US" sz="900" dirty="0"/>
              <a:t>Cattle </a:t>
            </a:r>
            <a:r>
              <a:rPr lang="en-US" sz="900" dirty="0" smtClean="0"/>
              <a:t>breeding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en-US" sz="900" dirty="0"/>
              <a:t>Production by categories of farms: enterprises - 46%, individual private farms - 27%, households - 27</a:t>
            </a:r>
            <a:r>
              <a:rPr lang="en-US" sz="900" dirty="0" smtClean="0"/>
              <a:t>%.</a:t>
            </a:r>
            <a:endParaRPr lang="ru-RU" sz="900" dirty="0" smtClean="0"/>
          </a:p>
          <a:p>
            <a:pPr marL="90488" indent="-90488">
              <a:buFont typeface="Arial" pitchFamily="34" charset="0"/>
              <a:buChar char="•"/>
            </a:pPr>
            <a:r>
              <a:rPr lang="en-US" sz="900" dirty="0"/>
              <a:t>3 agricultural projects are included in the Regional industrialization </a:t>
            </a:r>
            <a:r>
              <a:rPr lang="en-US" sz="900" dirty="0" smtClean="0"/>
              <a:t>map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en-US" sz="900" b="1" dirty="0">
                <a:solidFill>
                  <a:schemeClr val="accent2"/>
                </a:solidFill>
              </a:rPr>
              <a:t>Domestic sales and export potential of agricultural products </a:t>
            </a:r>
            <a:r>
              <a:rPr lang="ru-RU" sz="900" b="1" dirty="0" smtClean="0">
                <a:solidFill>
                  <a:schemeClr val="accent2"/>
                </a:solidFill>
              </a:rPr>
              <a:t/>
            </a:r>
            <a:br>
              <a:rPr lang="ru-RU" sz="900" b="1" dirty="0" smtClean="0">
                <a:solidFill>
                  <a:schemeClr val="accent2"/>
                </a:solidFill>
              </a:rPr>
            </a:br>
            <a:r>
              <a:rPr lang="en-US" sz="900" b="1" dirty="0">
                <a:solidFill>
                  <a:srgbClr val="C00000"/>
                </a:solidFill>
              </a:rPr>
              <a:t>(requires investment in fixed assets, access to financing)</a:t>
            </a:r>
            <a:endParaRPr lang="ru-RU" sz="900" b="1" dirty="0" smtClean="0">
              <a:solidFill>
                <a:srgbClr val="C0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500562" y="1689094"/>
            <a:ext cx="972238" cy="1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628" y="3943360"/>
            <a:ext cx="47217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0" name="Прямая соединительная линия 29"/>
          <p:cNvCxnSpPr>
            <a:stCxn id="23" idx="3"/>
          </p:cNvCxnSpPr>
          <p:nvPr/>
        </p:nvCxnSpPr>
        <p:spPr>
          <a:xfrm flipV="1">
            <a:off x="3152884" y="3949712"/>
            <a:ext cx="276108" cy="13492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000364" y="3514732"/>
            <a:ext cx="857256" cy="1588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3" name="Прямая соединительная линия 32"/>
          <p:cNvCxnSpPr>
            <a:stCxn id="22" idx="3"/>
          </p:cNvCxnSpPr>
          <p:nvPr/>
        </p:nvCxnSpPr>
        <p:spPr>
          <a:xfrm>
            <a:off x="2987520" y="2657476"/>
            <a:ext cx="155720" cy="1588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3152884" y="1689095"/>
            <a:ext cx="900000" cy="1588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142446" y="1690683"/>
            <a:ext cx="794" cy="967587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642644" y="3586170"/>
            <a:ext cx="715174" cy="794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51520" y="942964"/>
            <a:ext cx="2736000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en-US" sz="1200" dirty="0"/>
              <a:t>Production of goods and city services </a:t>
            </a:r>
            <a:r>
              <a:rPr lang="en-US" sz="1200" b="1" dirty="0"/>
              <a:t>- 15 billion </a:t>
            </a:r>
            <a:r>
              <a:rPr lang="en-US" sz="1200" b="1" dirty="0" err="1"/>
              <a:t>tenge</a:t>
            </a:r>
            <a:r>
              <a:rPr lang="en-US" sz="1200" b="1" dirty="0"/>
              <a:t> </a:t>
            </a:r>
            <a:r>
              <a:rPr lang="en-US" sz="1200" dirty="0"/>
              <a:t>(1.2% of the oblast).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US" sz="1200" dirty="0"/>
              <a:t>Enterprise taxes - </a:t>
            </a:r>
            <a:r>
              <a:rPr lang="en-US" sz="1200" b="1" dirty="0"/>
              <a:t>700-1100 </a:t>
            </a:r>
            <a:r>
              <a:rPr lang="en-US" sz="1200" b="1" dirty="0" err="1"/>
              <a:t>mln</a:t>
            </a:r>
            <a:r>
              <a:rPr lang="en-US" sz="1200" b="1" dirty="0"/>
              <a:t>. </a:t>
            </a:r>
            <a:r>
              <a:rPr lang="en-US" sz="1200" b="1" dirty="0" err="1"/>
              <a:t>tenge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2. Employment statistics of the city population</a:t>
            </a:r>
            <a:endParaRPr lang="ru-RU" sz="2000" b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6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1520" y="4515966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</a:t>
            </a:r>
            <a:r>
              <a:rPr lang="en-US" sz="800" i="1" dirty="0" smtClean="0"/>
              <a:t>Source</a:t>
            </a:r>
            <a:r>
              <a:rPr lang="ru-RU" sz="800" i="1" dirty="0" smtClean="0"/>
              <a:t>: </a:t>
            </a:r>
            <a:r>
              <a:rPr lang="en-US" sz="800" i="1" dirty="0" err="1" smtClean="0"/>
              <a:t>Comstat</a:t>
            </a:r>
            <a:endParaRPr lang="ru-RU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7544" y="1038657"/>
            <a:ext cx="21602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/>
              <a:t>Level of economic activity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63888" y="1038657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/>
              <a:t>Employment rate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44208" y="1038657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50" b="1" dirty="0"/>
              <a:t>Employment structure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91879" y="2821428"/>
            <a:ext cx="25729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Structure of the employed population</a:t>
            </a:r>
            <a:endParaRPr lang="ru-RU" sz="105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190084" y="2821428"/>
            <a:ext cx="28464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Structure of the self-employed population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520" y="2863093"/>
            <a:ext cx="3240360" cy="1197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es-AR" sz="1000" b="1" dirty="0"/>
              <a:t>Population Decline: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800" i="1" dirty="0"/>
              <a:t>Over the past 4 years, the city's population has declined by ≈7</a:t>
            </a:r>
            <a:r>
              <a:rPr lang="en-US" sz="800" i="1" dirty="0" smtClean="0"/>
              <a:t>%.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1000" b="1" dirty="0"/>
              <a:t>Decline in economically active </a:t>
            </a:r>
            <a:r>
              <a:rPr lang="en-US" sz="1000" b="1" dirty="0" smtClean="0"/>
              <a:t>population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800" i="1" dirty="0"/>
              <a:t>Non-labor force increased by 53% in 3 </a:t>
            </a:r>
            <a:r>
              <a:rPr lang="en-US" sz="800" i="1" dirty="0" smtClean="0"/>
              <a:t>years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1000" dirty="0"/>
              <a:t>In the agricultural structure there </a:t>
            </a:r>
            <a:r>
              <a:rPr lang="en-US" sz="1000" b="1" dirty="0"/>
              <a:t>is a high share of employment on the population's own </a:t>
            </a:r>
            <a:r>
              <a:rPr lang="en-US" sz="1000" b="1" dirty="0" smtClean="0"/>
              <a:t>farms: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800" i="1" dirty="0" smtClean="0"/>
              <a:t>Out of employed 31% are self-employed in rural areas.</a:t>
            </a:r>
            <a:endParaRPr lang="ru-RU" sz="800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47900" y="4060804"/>
            <a:ext cx="324398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/>
            <a:r>
              <a:rPr lang="en-US" sz="1000" b="1" dirty="0" err="1">
                <a:solidFill>
                  <a:schemeClr val="tx1"/>
                </a:solidFill>
              </a:rPr>
              <a:t>Torgai</a:t>
            </a:r>
            <a:r>
              <a:rPr lang="en-US" sz="1000" b="1" dirty="0">
                <a:solidFill>
                  <a:schemeClr val="tx1"/>
                </a:solidFill>
              </a:rPr>
              <a:t> Bauxite Mining Company - 662 employees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0" name="Shape 968"/>
          <p:cNvSpPr>
            <a:spLocks/>
          </p:cNvSpPr>
          <p:nvPr/>
        </p:nvSpPr>
        <p:spPr>
          <a:xfrm>
            <a:off x="338768" y="4168969"/>
            <a:ext cx="180000" cy="144000"/>
          </a:xfrm>
          <a:custGeom>
            <a:avLst/>
            <a:gdLst/>
            <a:ahLst/>
            <a:cxnLst/>
            <a:rect l="0" t="0" r="0" b="0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77912" tIns="77912" rIns="77912" bIns="77912" anchor="ctr" anchorCtr="0">
            <a:noAutofit/>
          </a:bodyPr>
          <a:lstStyle/>
          <a:p>
            <a:endParaRPr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218922"/>
              </p:ext>
            </p:extLst>
          </p:nvPr>
        </p:nvGraphicFramePr>
        <p:xfrm>
          <a:off x="267390" y="1185528"/>
          <a:ext cx="2700000" cy="159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45486"/>
              </p:ext>
            </p:extLst>
          </p:nvPr>
        </p:nvGraphicFramePr>
        <p:xfrm>
          <a:off x="3220467" y="1184928"/>
          <a:ext cx="2703065" cy="1583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758573"/>
              </p:ext>
            </p:extLst>
          </p:nvPr>
        </p:nvGraphicFramePr>
        <p:xfrm>
          <a:off x="6064783" y="1185528"/>
          <a:ext cx="2703065" cy="1582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144775"/>
              </p:ext>
            </p:extLst>
          </p:nvPr>
        </p:nvGraphicFramePr>
        <p:xfrm>
          <a:off x="3765168" y="3059088"/>
          <a:ext cx="1656184" cy="135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760889"/>
              </p:ext>
            </p:extLst>
          </p:nvPr>
        </p:nvGraphicFramePr>
        <p:xfrm>
          <a:off x="6588223" y="3059088"/>
          <a:ext cx="1656184" cy="136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975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707801"/>
              </p:ext>
            </p:extLst>
          </p:nvPr>
        </p:nvGraphicFramePr>
        <p:xfrm>
          <a:off x="6372200" y="3097070"/>
          <a:ext cx="2771800" cy="134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9" name="Диаграмма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829270"/>
              </p:ext>
            </p:extLst>
          </p:nvPr>
        </p:nvGraphicFramePr>
        <p:xfrm>
          <a:off x="3913425" y="3097070"/>
          <a:ext cx="2386767" cy="1418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2. Legal entities, individual entrepreneurs and </a:t>
            </a:r>
            <a:r>
              <a:rPr lang="en-US" sz="2000" b="1" dirty="0" smtClean="0"/>
              <a:t>peasant farms statistics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95317" y="968524"/>
            <a:ext cx="360040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sz="1400" dirty="0"/>
              <a:t>Registered - 2 523 business entities</a:t>
            </a:r>
          </a:p>
          <a:p>
            <a:r>
              <a:rPr lang="en-US" sz="1400" dirty="0"/>
              <a:t>(+~3000 households)</a:t>
            </a:r>
            <a:endParaRPr lang="ru-RU" sz="1100" dirty="0" smtClean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195317" y="1437334"/>
            <a:ext cx="3610528" cy="79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456 </a:t>
            </a:r>
            <a:r>
              <a:rPr lang="en-US" sz="1000" b="1" dirty="0" smtClean="0"/>
              <a:t>legal entities</a:t>
            </a:r>
            <a:r>
              <a:rPr lang="ru-RU" sz="1000" b="1" dirty="0" smtClean="0"/>
              <a:t>:</a:t>
            </a:r>
            <a:endParaRPr lang="ru-RU" sz="1000" b="1" dirty="0"/>
          </a:p>
          <a:p>
            <a:endParaRPr lang="ru-RU" sz="1000" b="1" dirty="0" smtClean="0"/>
          </a:p>
          <a:p>
            <a:endParaRPr lang="ru-RU" sz="1000" b="1" dirty="0"/>
          </a:p>
          <a:p>
            <a:endParaRPr lang="ru-RU" sz="1000" b="1" dirty="0" smtClean="0"/>
          </a:p>
          <a:p>
            <a:endParaRPr lang="ru-RU" sz="1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95317" y="2275612"/>
            <a:ext cx="1584176" cy="725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2 067 </a:t>
            </a:r>
            <a:r>
              <a:rPr lang="en-US" sz="1000" b="1" dirty="0" smtClean="0"/>
              <a:t>IE</a:t>
            </a:r>
            <a:r>
              <a:rPr lang="ru-RU" sz="1000" b="1" dirty="0" smtClean="0"/>
              <a:t>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/>
              <a:t>Trade - 37%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/>
              <a:t>Other services - 22%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/>
              <a:t>Agriculture - 20%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/>
              <a:t>Transport, warehouses - 9%</a:t>
            </a:r>
            <a:endParaRPr lang="ru-RU" sz="800" i="1" dirty="0" smtClean="0"/>
          </a:p>
        </p:txBody>
      </p:sp>
      <p:sp>
        <p:nvSpPr>
          <p:cNvPr id="49" name="Прямоугольник 48"/>
          <p:cNvSpPr/>
          <p:nvPr/>
        </p:nvSpPr>
        <p:spPr>
          <a:xfrm>
            <a:off x="1840998" y="2275612"/>
            <a:ext cx="1964847" cy="725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412 </a:t>
            </a:r>
            <a:r>
              <a:rPr lang="en-US" sz="1000" b="1" dirty="0" smtClean="0"/>
              <a:t>peasant farms</a:t>
            </a:r>
            <a:r>
              <a:rPr lang="ru-RU" sz="1000" b="1" dirty="0" smtClean="0"/>
              <a:t>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>
                <a:solidFill>
                  <a:schemeClr val="tx1"/>
                </a:solidFill>
              </a:rPr>
              <a:t>Crop production - 60%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>
                <a:solidFill>
                  <a:schemeClr val="tx1"/>
                </a:solidFill>
              </a:rPr>
              <a:t>Cattle breeding, dairy cattle - 8%.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>
                <a:solidFill>
                  <a:schemeClr val="tx1"/>
                </a:solidFill>
              </a:rPr>
              <a:t>Horse breeding - 2%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i="1" dirty="0">
                <a:solidFill>
                  <a:schemeClr val="tx1"/>
                </a:solidFill>
              </a:rPr>
              <a:t>Mullet culture- 2%</a:t>
            </a:r>
            <a:endParaRPr lang="ru-RU" sz="800" i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32305" y="1714471"/>
            <a:ext cx="1584176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sz="800" dirty="0"/>
              <a:t>Major industries:</a:t>
            </a:r>
          </a:p>
          <a:p>
            <a:r>
              <a:rPr lang="en-US" sz="800" dirty="0"/>
              <a:t>Agriculture. - 14%</a:t>
            </a:r>
          </a:p>
          <a:p>
            <a:r>
              <a:rPr lang="en-US" sz="800" dirty="0"/>
              <a:t>Trade - 14%</a:t>
            </a:r>
          </a:p>
          <a:p>
            <a:r>
              <a:rPr lang="en-US" sz="800" dirty="0"/>
              <a:t>Other services - 14%</a:t>
            </a:r>
            <a:endParaRPr lang="ru-RU" sz="800" i="1" dirty="0" smtClean="0"/>
          </a:p>
        </p:txBody>
      </p:sp>
      <p:sp>
        <p:nvSpPr>
          <p:cNvPr id="56" name="Прямоугольник 55"/>
          <p:cNvSpPr/>
          <p:nvPr/>
        </p:nvSpPr>
        <p:spPr>
          <a:xfrm>
            <a:off x="1883926" y="1714471"/>
            <a:ext cx="1872208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sz="800" dirty="0"/>
              <a:t> 39 legal entities with credit records (9%):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s-AR" sz="800" i="1" dirty="0"/>
              <a:t>Agriculture. - 36%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s-AR" sz="800" i="1" dirty="0"/>
              <a:t>Trade - 18%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s-AR" sz="800" i="1" dirty="0"/>
              <a:t>Construction - 18%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85189" y="3047125"/>
            <a:ext cx="3620656" cy="1396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en-US" sz="1000" b="1" dirty="0"/>
              <a:t>Participation in state support programs:</a:t>
            </a:r>
          </a:p>
          <a:p>
            <a:r>
              <a:rPr lang="en-US" sz="1000" b="1" dirty="0" err="1"/>
              <a:t>Damu</a:t>
            </a:r>
            <a:r>
              <a:rPr lang="en-US" sz="1000" b="1" dirty="0"/>
              <a:t> Fund programs: 70 private enterprise subjects</a:t>
            </a:r>
          </a:p>
          <a:p>
            <a:r>
              <a:rPr lang="en-US" sz="1000" b="1" dirty="0"/>
              <a:t>Regional industrialization map - 6 </a:t>
            </a:r>
            <a:r>
              <a:rPr lang="en-US" sz="1000" b="1" dirty="0" smtClean="0"/>
              <a:t>projects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ТОО </a:t>
            </a:r>
            <a:r>
              <a:rPr lang="en-US" sz="800" dirty="0" err="1">
                <a:solidFill>
                  <a:schemeClr val="tx1"/>
                </a:solidFill>
              </a:rPr>
              <a:t>Agrointerptitsa</a:t>
            </a:r>
            <a:r>
              <a:rPr lang="en-US" sz="800" dirty="0">
                <a:solidFill>
                  <a:schemeClr val="tx1"/>
                </a:solidFill>
              </a:rPr>
              <a:t> LLP (Poultry farm with capacity up to 300 </a:t>
            </a:r>
            <a:r>
              <a:rPr lang="en-US" sz="800" dirty="0" err="1">
                <a:solidFill>
                  <a:schemeClr val="tx1"/>
                </a:solidFill>
              </a:rPr>
              <a:t>mln</a:t>
            </a:r>
            <a:r>
              <a:rPr lang="en-US" sz="800" dirty="0">
                <a:solidFill>
                  <a:schemeClr val="tx1"/>
                </a:solidFill>
              </a:rPr>
              <a:t>. eggs per year - 3,529.4 </a:t>
            </a:r>
            <a:r>
              <a:rPr lang="en-US" sz="800" dirty="0" err="1">
                <a:solidFill>
                  <a:schemeClr val="tx1"/>
                </a:solidFill>
              </a:rPr>
              <a:t>mln</a:t>
            </a:r>
            <a:r>
              <a:rPr lang="en-US" sz="800" dirty="0">
                <a:solidFill>
                  <a:schemeClr val="tx1"/>
                </a:solidFill>
              </a:rPr>
              <a:t>. </a:t>
            </a:r>
            <a:r>
              <a:rPr lang="en-US" sz="800" dirty="0" err="1">
                <a:solidFill>
                  <a:schemeClr val="tx1"/>
                </a:solidFill>
              </a:rPr>
              <a:t>tenge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dirty="0" err="1">
                <a:solidFill>
                  <a:schemeClr val="tx1"/>
                </a:solidFill>
              </a:rPr>
              <a:t>Nur-Zhailau</a:t>
            </a:r>
            <a:r>
              <a:rPr lang="en-US" sz="800" dirty="0">
                <a:solidFill>
                  <a:schemeClr val="tx1"/>
                </a:solidFill>
              </a:rPr>
              <a:t> NS LLP (Breeding farm and fattening site for 3,000 cattle - 2,400 </a:t>
            </a:r>
            <a:r>
              <a:rPr lang="en-US" sz="800" dirty="0" err="1">
                <a:solidFill>
                  <a:schemeClr val="tx1"/>
                </a:solidFill>
              </a:rPr>
              <a:t>mln</a:t>
            </a:r>
            <a:r>
              <a:rPr lang="en-US" sz="800" dirty="0">
                <a:solidFill>
                  <a:schemeClr val="tx1"/>
                </a:solidFill>
              </a:rPr>
              <a:t>. </a:t>
            </a:r>
            <a:r>
              <a:rPr lang="en-US" sz="800" dirty="0" err="1">
                <a:solidFill>
                  <a:schemeClr val="tx1"/>
                </a:solidFill>
              </a:rPr>
              <a:t>tenge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dirty="0" err="1">
                <a:solidFill>
                  <a:schemeClr val="tx1"/>
                </a:solidFill>
              </a:rPr>
              <a:t>Ak-Tas</a:t>
            </a:r>
            <a:r>
              <a:rPr lang="en-US" sz="800" dirty="0">
                <a:solidFill>
                  <a:schemeClr val="tx1"/>
                </a:solidFill>
              </a:rPr>
              <a:t> SK" LLP ( Nephrite field processing capacity of 531 thousand tons - 1 858,0 million </a:t>
            </a:r>
            <a:r>
              <a:rPr lang="en-US" sz="800" dirty="0" err="1">
                <a:solidFill>
                  <a:schemeClr val="tx1"/>
                </a:solidFill>
              </a:rPr>
              <a:t>tenge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Torgai Et LLP ( Meat production) 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n-US" sz="800" dirty="0" err="1">
                <a:solidFill>
                  <a:schemeClr val="tx1"/>
                </a:solidFill>
              </a:rPr>
              <a:t>Torgai</a:t>
            </a:r>
            <a:r>
              <a:rPr lang="en-US" sz="800" dirty="0">
                <a:solidFill>
                  <a:schemeClr val="tx1"/>
                </a:solidFill>
              </a:rPr>
              <a:t> Et LLP (Fattening site for 5 000 cattle and reproduction center for 2 500 cattle - 4 800,0 </a:t>
            </a:r>
            <a:r>
              <a:rPr lang="en-US" sz="800" dirty="0" err="1">
                <a:solidFill>
                  <a:schemeClr val="tx1"/>
                </a:solidFill>
              </a:rPr>
              <a:t>mln</a:t>
            </a:r>
            <a:r>
              <a:rPr lang="en-US" sz="800" dirty="0">
                <a:solidFill>
                  <a:schemeClr val="tx1"/>
                </a:solidFill>
              </a:rPr>
              <a:t>. </a:t>
            </a:r>
            <a:r>
              <a:rPr lang="en-US" sz="800" dirty="0" err="1">
                <a:solidFill>
                  <a:schemeClr val="tx1"/>
                </a:solidFill>
              </a:rPr>
              <a:t>tenge</a:t>
            </a:r>
            <a:r>
              <a:rPr lang="en-US" sz="800" dirty="0">
                <a:solidFill>
                  <a:schemeClr val="tx1"/>
                </a:solidFill>
              </a:rPr>
              <a:t>) 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es-AR" sz="800" dirty="0">
                <a:solidFill>
                  <a:schemeClr val="tx1"/>
                </a:solidFill>
              </a:rPr>
              <a:t>Aluminstroy LLP (Elevator, mill complex - 2,600.0 mln. tenge)</a:t>
            </a: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680968261"/>
              </p:ext>
            </p:extLst>
          </p:nvPr>
        </p:nvGraphicFramePr>
        <p:xfrm>
          <a:off x="7320104" y="1139527"/>
          <a:ext cx="1584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459529" y="1638494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456</a:t>
            </a:r>
          </a:p>
          <a:p>
            <a:pPr algn="ctr"/>
            <a:r>
              <a:rPr lang="ru-RU" sz="1000" dirty="0" err="1"/>
              <a:t>ю</a:t>
            </a:r>
            <a:r>
              <a:rPr lang="ru-RU" sz="1000" dirty="0" err="1" smtClean="0"/>
              <a:t>р.лиц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132313" y="1626111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304</a:t>
            </a:r>
          </a:p>
          <a:p>
            <a:pPr algn="ctr"/>
            <a:r>
              <a:rPr lang="ru-RU" sz="1000" dirty="0" err="1"/>
              <a:t>юр.лиц</a:t>
            </a:r>
            <a:endParaRPr lang="ru-R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806407" y="1628969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39</a:t>
            </a:r>
          </a:p>
          <a:p>
            <a:pPr algn="ctr"/>
            <a:r>
              <a:rPr lang="ru-RU" sz="1000" dirty="0" err="1"/>
              <a:t>юр.лиц</a:t>
            </a:r>
            <a:endParaRPr lang="ru-RU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66687" y="3586633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2 067</a:t>
            </a:r>
          </a:p>
          <a:p>
            <a:pPr algn="ctr"/>
            <a:r>
              <a:rPr lang="ru-RU" sz="1000" dirty="0" smtClean="0"/>
              <a:t>ИП</a:t>
            </a:r>
            <a:endParaRPr lang="ru-RU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6823877" y="3596158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412</a:t>
            </a:r>
          </a:p>
          <a:p>
            <a:pPr algn="ctr"/>
            <a:r>
              <a:rPr lang="ru-RU" sz="1000" dirty="0" smtClean="0"/>
              <a:t>КФХ</a:t>
            </a:r>
            <a:endParaRPr lang="ru-RU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4002390" y="2879237"/>
            <a:ext cx="1944216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s-AR" sz="1000" b="1" dirty="0"/>
              <a:t>Registered IEs, ea.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85981" y="2879237"/>
            <a:ext cx="1944000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s-AR" sz="1000" b="1" dirty="0"/>
              <a:t>Registered </a:t>
            </a:r>
            <a:r>
              <a:rPr lang="es-AR" sz="1000" b="1" dirty="0" smtClean="0"/>
              <a:t>peasant farms</a:t>
            </a:r>
            <a:r>
              <a:rPr lang="es-AR" sz="1000" b="1" dirty="0"/>
              <a:t>, </a:t>
            </a:r>
            <a:r>
              <a:rPr lang="es-AR" sz="1000" b="1" dirty="0" smtClean="0"/>
              <a:t>ea.</a:t>
            </a:r>
            <a:endParaRPr lang="es-AR" sz="1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917443" y="917426"/>
            <a:ext cx="1937640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s-AR" sz="1000" b="1" dirty="0"/>
              <a:t>Registered Legal Entities, </a:t>
            </a:r>
            <a:r>
              <a:rPr lang="es-AR" sz="1000" b="1" dirty="0" smtClean="0"/>
              <a:t>ea.</a:t>
            </a:r>
            <a:endParaRPr lang="ru-RU" sz="1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863888" y="909190"/>
            <a:ext cx="1326657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s-AR" sz="1000" b="1" dirty="0"/>
              <a:t>Active LE, </a:t>
            </a:r>
            <a:r>
              <a:rPr lang="es-AR" sz="1000" b="1" dirty="0" smtClean="0"/>
              <a:t>ea.</a:t>
            </a:r>
            <a:endParaRPr lang="es-AR" sz="1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294661" y="891588"/>
            <a:ext cx="1627833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000" b="1" dirty="0"/>
              <a:t>LE with credit record, </a:t>
            </a:r>
            <a:r>
              <a:rPr lang="en-US" sz="1000" b="1" dirty="0" smtClean="0"/>
              <a:t>ea.</a:t>
            </a:r>
            <a:endParaRPr lang="en-US" sz="1000" b="1" dirty="0"/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04823"/>
              </p:ext>
            </p:extLst>
          </p:nvPr>
        </p:nvGraphicFramePr>
        <p:xfrm>
          <a:off x="3934975" y="2597605"/>
          <a:ext cx="5021306" cy="12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5028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0950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2775"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solidFill>
                            <a:schemeClr val="tx1"/>
                          </a:solidFill>
                        </a:rPr>
                        <a:t>Сель.хоз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Промышленность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Строительство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Торговля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Транспорт, склады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Прочие сектора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7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66286" y="4776248"/>
            <a:ext cx="36896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* Source: </a:t>
            </a:r>
            <a:r>
              <a:rPr lang="en-US" sz="800" i="1" dirty="0" err="1"/>
              <a:t>Damu</a:t>
            </a:r>
            <a:r>
              <a:rPr lang="en-US" sz="800" i="1" dirty="0"/>
              <a:t> </a:t>
            </a:r>
            <a:r>
              <a:rPr lang="en-US" sz="800" i="1" dirty="0" smtClean="0"/>
              <a:t>Fund calculations </a:t>
            </a:r>
            <a:r>
              <a:rPr lang="en-US" sz="800" i="1" dirty="0"/>
              <a:t>based on data from SRC, First Credit Bureau</a:t>
            </a:r>
            <a:endParaRPr lang="ru-RU" sz="800" i="1" dirty="0"/>
          </a:p>
        </p:txBody>
      </p:sp>
      <p:graphicFrame>
        <p:nvGraphicFramePr>
          <p:cNvPr id="41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449641"/>
              </p:ext>
            </p:extLst>
          </p:nvPr>
        </p:nvGraphicFramePr>
        <p:xfrm>
          <a:off x="3908638" y="1137809"/>
          <a:ext cx="1755282" cy="139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2" name="Диаграмма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910441"/>
              </p:ext>
            </p:extLst>
          </p:nvPr>
        </p:nvGraphicFramePr>
        <p:xfrm>
          <a:off x="5645530" y="1137809"/>
          <a:ext cx="1630741" cy="139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5107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2. The conclusions of the current situation</a:t>
            </a:r>
            <a:endParaRPr lang="ru-RU" sz="2000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8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4375" y="1025674"/>
            <a:ext cx="3600400" cy="1762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s-AR" sz="1000" b="1" dirty="0"/>
              <a:t>Strategic location: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sz="800" dirty="0"/>
              <a:t>The only large populated area in the </a:t>
            </a:r>
            <a:r>
              <a:rPr lang="en-US" sz="800" dirty="0" err="1"/>
              <a:t>Nur</a:t>
            </a:r>
            <a:r>
              <a:rPr lang="en-US" sz="800" dirty="0"/>
              <a:t>-Sultan-</a:t>
            </a:r>
            <a:r>
              <a:rPr lang="en-US" sz="800" dirty="0" err="1"/>
              <a:t>Zhezkazgan</a:t>
            </a:r>
            <a:r>
              <a:rPr lang="en-US" sz="800" dirty="0"/>
              <a:t>-</a:t>
            </a:r>
            <a:r>
              <a:rPr lang="en-US" sz="800" dirty="0" err="1"/>
              <a:t>Kostanai</a:t>
            </a:r>
            <a:r>
              <a:rPr lang="en-US" sz="800" dirty="0"/>
              <a:t> </a:t>
            </a:r>
            <a:r>
              <a:rPr lang="en-US" sz="800" dirty="0" smtClean="0"/>
              <a:t>triangle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sz="800" dirty="0"/>
              <a:t>Serves the population of several nearby areas (medicine, education, culture, trade, transport, etc</a:t>
            </a:r>
            <a:r>
              <a:rPr lang="en-US" sz="800" dirty="0" smtClean="0"/>
              <a:t>.)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sz="800" dirty="0" smtClean="0"/>
              <a:t>Local executive authorities </a:t>
            </a:r>
            <a:r>
              <a:rPr lang="en-US" sz="800" dirty="0"/>
              <a:t>are interested in the functioning of the city</a:t>
            </a:r>
            <a:r>
              <a:rPr lang="en-US" sz="800" dirty="0" smtClean="0"/>
              <a:t>.</a:t>
            </a:r>
          </a:p>
          <a:p>
            <a:r>
              <a:rPr lang="es-AR" sz="1000" b="1" dirty="0"/>
              <a:t>Formed agriculture: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en-US" sz="800" dirty="0" smtClean="0"/>
              <a:t>Provides jobs and income for a quarter of the city's population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en-US" sz="800" dirty="0"/>
              <a:t>Forms 40% of the city's economy and attracts investors; products are supplied to other regions and </a:t>
            </a:r>
            <a:r>
              <a:rPr lang="en-US" sz="800" dirty="0" smtClean="0"/>
              <a:t>exported</a:t>
            </a:r>
          </a:p>
          <a:p>
            <a:pPr marL="6350"/>
            <a:r>
              <a:rPr lang="es-AR" sz="1000" b="1" dirty="0"/>
              <a:t>New rail </a:t>
            </a:r>
            <a:r>
              <a:rPr lang="es-AR" sz="1000" b="1" dirty="0" smtClean="0"/>
              <a:t>connection:</a:t>
            </a:r>
          </a:p>
          <a:p>
            <a:pPr marL="6350"/>
            <a:r>
              <a:rPr lang="en-US" sz="800" dirty="0" smtClean="0"/>
              <a:t>A railway </a:t>
            </a:r>
            <a:r>
              <a:rPr lang="en-US" sz="800" dirty="0"/>
              <a:t>connection to </a:t>
            </a:r>
            <a:r>
              <a:rPr lang="en-US" sz="800" dirty="0" err="1"/>
              <a:t>Zhezkazgan</a:t>
            </a:r>
            <a:r>
              <a:rPr lang="en-US" sz="800" dirty="0"/>
              <a:t> and further to South and </a:t>
            </a:r>
            <a:r>
              <a:rPr lang="en-US" sz="800" dirty="0" smtClean="0"/>
              <a:t>West has been opened since 2014</a:t>
            </a:r>
            <a:endParaRPr lang="ru-RU" sz="8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804375" y="2922285"/>
            <a:ext cx="3600400" cy="16539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s-AR" sz="1000" b="1" dirty="0"/>
              <a:t>New deposits development</a:t>
            </a:r>
            <a:r>
              <a:rPr lang="es-AR" sz="10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/>
              <a:t>Nephritoids</a:t>
            </a:r>
            <a:r>
              <a:rPr lang="en-US" sz="800" dirty="0"/>
              <a:t> and other raw materials for the construction industry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Lead (+precious and non-ferrous metals) (investor search</a:t>
            </a:r>
            <a:r>
              <a:rPr lang="en-US" sz="800" dirty="0" smtClean="0"/>
              <a:t>)</a:t>
            </a:r>
          </a:p>
          <a:p>
            <a:endParaRPr lang="ru-RU" sz="1000" b="1" dirty="0" smtClean="0"/>
          </a:p>
          <a:p>
            <a:r>
              <a:rPr lang="en-US" sz="1000" b="1" dirty="0"/>
              <a:t>Further expansion of agricultural production, development of its processing</a:t>
            </a:r>
            <a:r>
              <a:rPr lang="en-US" sz="10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Extensive agricultural fields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Raw material base for processing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New channel for products delivery to the South and West through </a:t>
            </a:r>
            <a:r>
              <a:rPr lang="en-US" sz="800" dirty="0" err="1"/>
              <a:t>Shubarkol</a:t>
            </a:r>
            <a:endParaRPr lang="en-US" sz="800" dirty="0"/>
          </a:p>
        </p:txBody>
      </p:sp>
      <p:grpSp>
        <p:nvGrpSpPr>
          <p:cNvPr id="11" name="Shape 821"/>
          <p:cNvGrpSpPr>
            <a:grpSpLocks noChangeAspect="1"/>
          </p:cNvGrpSpPr>
          <p:nvPr/>
        </p:nvGrpSpPr>
        <p:grpSpPr>
          <a:xfrm>
            <a:off x="323528" y="2934486"/>
            <a:ext cx="432880" cy="421636"/>
            <a:chOff x="5926225" y="921350"/>
            <a:chExt cx="517800" cy="504350"/>
          </a:xfrm>
        </p:grpSpPr>
        <p:sp>
          <p:nvSpPr>
            <p:cNvPr id="12" name="Shape 822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823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967"/>
          <p:cNvSpPr>
            <a:spLocks noChangeAspect="1"/>
          </p:cNvSpPr>
          <p:nvPr/>
        </p:nvSpPr>
        <p:spPr>
          <a:xfrm>
            <a:off x="359272" y="1023392"/>
            <a:ext cx="360287" cy="360309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968"/>
          <p:cNvSpPr>
            <a:spLocks noChangeAspect="1"/>
          </p:cNvSpPr>
          <p:nvPr/>
        </p:nvSpPr>
        <p:spPr>
          <a:xfrm>
            <a:off x="4699026" y="2934066"/>
            <a:ext cx="370748" cy="324000"/>
          </a:xfrm>
          <a:custGeom>
            <a:avLst/>
            <a:gdLst/>
            <a:ahLst/>
            <a:cxnLst/>
            <a:rect l="0" t="0" r="0" b="0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969"/>
          <p:cNvSpPr>
            <a:spLocks noChangeAspect="1"/>
          </p:cNvSpPr>
          <p:nvPr/>
        </p:nvSpPr>
        <p:spPr>
          <a:xfrm>
            <a:off x="4709752" y="1023392"/>
            <a:ext cx="360022" cy="360000"/>
          </a:xfrm>
          <a:custGeom>
            <a:avLst/>
            <a:gdLst/>
            <a:ahLst/>
            <a:cxnLst/>
            <a:rect l="0" t="0" r="0" b="0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Прямоугольник 16"/>
          <p:cNvSpPr/>
          <p:nvPr/>
        </p:nvSpPr>
        <p:spPr>
          <a:xfrm>
            <a:off x="5124855" y="1023392"/>
            <a:ext cx="3600400" cy="16923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s-AR" sz="1000" b="1" dirty="0"/>
              <a:t>Small population: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sz="800" dirty="0" err="1"/>
              <a:t>Arkalyk</a:t>
            </a:r>
            <a:r>
              <a:rPr lang="en-US" sz="800" dirty="0"/>
              <a:t> - 23rd place among 27 single-industry towns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sz="800" dirty="0"/>
              <a:t>77.8 thousand people in the southern parts of the </a:t>
            </a:r>
            <a:r>
              <a:rPr lang="en-US" sz="800" dirty="0" smtClean="0"/>
              <a:t>region</a:t>
            </a:r>
          </a:p>
          <a:p>
            <a:r>
              <a:rPr lang="en-US" sz="1000" b="1" dirty="0"/>
              <a:t>Remoteness from major cities with poor road conditions</a:t>
            </a:r>
            <a:r>
              <a:rPr lang="en-US" sz="10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800" dirty="0" smtClean="0"/>
              <a:t>From Arkalyk to Kostanay 550 km, to Astana 670 km.</a:t>
            </a:r>
            <a:r>
              <a:rPr lang="en-US" sz="8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From </a:t>
            </a:r>
            <a:r>
              <a:rPr lang="en-US" sz="800" dirty="0" err="1" smtClean="0"/>
              <a:t>Arkalyk</a:t>
            </a:r>
            <a:r>
              <a:rPr lang="en-US" sz="800" dirty="0" smtClean="0"/>
              <a:t> to </a:t>
            </a:r>
            <a:r>
              <a:rPr lang="en-US" sz="800" dirty="0" err="1" smtClean="0"/>
              <a:t>Zhezkazgan</a:t>
            </a:r>
            <a:r>
              <a:rPr lang="en-US" sz="800" dirty="0" smtClean="0"/>
              <a:t> (330 km) - unpaved road</a:t>
            </a:r>
          </a:p>
          <a:p>
            <a:r>
              <a:rPr lang="en-US" sz="1000" b="1" dirty="0"/>
              <a:t>No reliable water supply, its own energy </a:t>
            </a:r>
            <a:r>
              <a:rPr lang="en-US" sz="1000" b="1" dirty="0" smtClean="0"/>
              <a:t>resources</a:t>
            </a:r>
          </a:p>
          <a:p>
            <a:r>
              <a:rPr lang="en-US" sz="800" dirty="0"/>
              <a:t>Limits the manufacturing industry development in the city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24855" y="2931784"/>
            <a:ext cx="3600400" cy="1656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000" b="1" dirty="0"/>
              <a:t>Bauxite mining to be completed in 2021</a:t>
            </a:r>
            <a:r>
              <a:rPr lang="en-US" sz="10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Reduction in revenue, jobs in the mining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Reduction in sectors related to the maintenance of the city-forming enterprise</a:t>
            </a:r>
            <a:endParaRPr lang="ru-RU" sz="8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28596" y="13982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6216" y="335454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86314" y="13861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86314" y="32692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99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37560" cy="742950"/>
          </a:xfrm>
        </p:spPr>
        <p:txBody>
          <a:bodyPr>
            <a:noAutofit/>
          </a:bodyPr>
          <a:lstStyle/>
          <a:p>
            <a:r>
              <a:rPr lang="en-US" sz="2000" b="1" dirty="0"/>
              <a:t>Development Prospects by Components of GRP by Example of </a:t>
            </a:r>
            <a:r>
              <a:rPr lang="en-US" sz="2000" b="1" dirty="0" err="1"/>
              <a:t>Arkalyk</a:t>
            </a:r>
            <a:r>
              <a:rPr lang="en-US" sz="2000" b="1" dirty="0"/>
              <a:t> </a:t>
            </a:r>
            <a:r>
              <a:rPr lang="en-US" sz="2000" b="1" dirty="0" smtClean="0"/>
              <a:t>city</a:t>
            </a:r>
            <a:endParaRPr lang="ru-RU" sz="2000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9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350537891"/>
              </p:ext>
            </p:extLst>
          </p:nvPr>
        </p:nvGraphicFramePr>
        <p:xfrm>
          <a:off x="2398698" y="1000114"/>
          <a:ext cx="3643338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2620" y="1332000"/>
            <a:ext cx="2248778" cy="23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000" dirty="0"/>
              <a:t>The city's population has been declining over the past 5 </a:t>
            </a:r>
            <a:r>
              <a:rPr lang="en-US" sz="1000" dirty="0" smtClean="0"/>
              <a:t>years</a:t>
            </a:r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000" dirty="0"/>
              <a:t>No significant changes are expected in the consumption of households and public </a:t>
            </a:r>
            <a:r>
              <a:rPr lang="en-US" sz="1000" dirty="0" smtClean="0"/>
              <a:t>authorities</a:t>
            </a:r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000" dirty="0"/>
              <a:t>The development of individual services for the population and retail trade through state support programs </a:t>
            </a:r>
            <a:r>
              <a:rPr lang="en-US" sz="1000" b="1" dirty="0"/>
              <a:t>will not have a noticeable effect on the city' s economy</a:t>
            </a:r>
            <a:endParaRPr lang="ru-RU" sz="1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62620" y="3890262"/>
            <a:ext cx="2248778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000" b="1" dirty="0">
                <a:solidFill>
                  <a:srgbClr val="C00000"/>
                </a:solidFill>
              </a:rPr>
              <a:t>The launch of a wind power plant can stimulate consumption growth</a:t>
            </a:r>
            <a:endParaRPr lang="ru-RU" sz="1000" dirty="0" smtClean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00760" y="3033131"/>
            <a:ext cx="2988000" cy="1253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buFont typeface="Arial" pitchFamily="34" charset="0"/>
              <a:buChar char="•"/>
            </a:pPr>
            <a:r>
              <a:rPr lang="en-US" sz="1000" dirty="0"/>
              <a:t>Traditionally, the growth of exports from the city was provided by the MMC and agricultural </a:t>
            </a:r>
            <a:r>
              <a:rPr lang="en-US" sz="1000" dirty="0" smtClean="0"/>
              <a:t>products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n-US" sz="1000" dirty="0">
                <a:solidFill>
                  <a:srgbClr val="C00000"/>
                </a:solidFill>
              </a:rPr>
              <a:t>Bauxite mining is expected to finish in 2021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n-US" sz="1000" b="1" dirty="0"/>
              <a:t>We need new sources for the city' s net export growth</a:t>
            </a:r>
            <a:r>
              <a:rPr lang="en-US" sz="1000" b="1" dirty="0" smtClean="0"/>
              <a:t>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en-US" sz="800" i="1" dirty="0"/>
              <a:t>Timely development of new deposits</a:t>
            </a:r>
          </a:p>
          <a:p>
            <a:pPr marL="180975" indent="-79375">
              <a:buFont typeface="Arial" pitchFamily="34" charset="0"/>
              <a:buChar char="•"/>
            </a:pPr>
            <a:r>
              <a:rPr lang="en-US" sz="800" i="1" dirty="0"/>
              <a:t>provision of working capital to agricultural enterprises and agricultural processors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00760" y="1332000"/>
            <a:ext cx="2988000" cy="15388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en-US" sz="1000" dirty="0"/>
              <a:t>In previous years, construction has had a positive impact on the city's </a:t>
            </a:r>
            <a:r>
              <a:rPr lang="en-US" sz="1000" dirty="0" smtClean="0"/>
              <a:t>economy</a:t>
            </a:r>
          </a:p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srgbClr val="C00000"/>
                </a:solidFill>
              </a:rPr>
              <a:t>Major urban residential and non-residential construction is coming to an </a:t>
            </a:r>
            <a:r>
              <a:rPr lang="en-US" sz="1000" dirty="0" smtClean="0">
                <a:solidFill>
                  <a:srgbClr val="C00000"/>
                </a:solidFill>
              </a:rPr>
              <a:t>end</a:t>
            </a:r>
          </a:p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en-US" sz="1000" b="1" dirty="0"/>
              <a:t>New sources of investment growth are needed</a:t>
            </a:r>
            <a:r>
              <a:rPr lang="en-US" sz="1000" b="1" dirty="0" smtClean="0"/>
              <a:t>:</a:t>
            </a:r>
          </a:p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es-AR" sz="800" i="1" dirty="0"/>
              <a:t>Timely construction of </a:t>
            </a:r>
            <a:r>
              <a:rPr lang="es-AR" sz="800" i="1" dirty="0" smtClean="0"/>
              <a:t>WPP</a:t>
            </a:r>
          </a:p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en-US" sz="800" i="1" dirty="0"/>
              <a:t>Modernization / expansion of agricultural machinery </a:t>
            </a:r>
            <a:r>
              <a:rPr lang="en-US" sz="800" i="1" dirty="0" smtClean="0"/>
              <a:t>fleet</a:t>
            </a:r>
          </a:p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en-US" sz="800" i="1" dirty="0"/>
              <a:t>Attracting investment / financing for the establishment of new production facilities in the manufacturing industry</a:t>
            </a:r>
            <a:endParaRPr lang="ru-RU" sz="800" i="1" dirty="0" smtClean="0"/>
          </a:p>
        </p:txBody>
      </p:sp>
    </p:spTree>
    <p:extLst>
      <p:ext uri="{BB962C8B-B14F-4D97-AF65-F5344CB8AC3E}">
        <p14:creationId xmlns:p14="http://schemas.microsoft.com/office/powerpoint/2010/main" val="38493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6534</TotalTime>
  <Words>2773</Words>
  <Application>Microsoft Office PowerPoint</Application>
  <PresentationFormat>Экран (16:9)</PresentationFormat>
  <Paragraphs>448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Century Gothic</vt:lpstr>
      <vt:lpstr>Constantia</vt:lpstr>
      <vt:lpstr>Fira Sans Extra Condensed Medium</vt:lpstr>
      <vt:lpstr>Roboto</vt:lpstr>
      <vt:lpstr>Tahoma</vt:lpstr>
      <vt:lpstr>Wingdings</vt:lpstr>
      <vt:lpstr>Wingdings 3</vt:lpstr>
      <vt:lpstr>Начальная</vt:lpstr>
      <vt:lpstr>Презентация PowerPoint</vt:lpstr>
      <vt:lpstr>Content</vt:lpstr>
      <vt:lpstr>Results of the Fund's programs in Kostanay region</vt:lpstr>
      <vt:lpstr>2. Characteristics of the southern parts of Kostanay region</vt:lpstr>
      <vt:lpstr>2. Economic Structure of the Arkalyk City</vt:lpstr>
      <vt:lpstr>2. Employment statistics of the city population</vt:lpstr>
      <vt:lpstr>2. Legal entities, individual entrepreneurs and peasant farms statistics</vt:lpstr>
      <vt:lpstr>2. The conclusions of the current situation</vt:lpstr>
      <vt:lpstr>Development Prospects by Components of GRP by Example of Arkalyk city</vt:lpstr>
      <vt:lpstr>3. Promising directions for investment in the regional economy</vt:lpstr>
      <vt:lpstr>4. The Fund's participation in the development of regional economies</vt:lpstr>
      <vt:lpstr>5. Fund’s Proposal to create a new program to support SMEs in Arkalyk city</vt:lpstr>
      <vt:lpstr>5. Fund’s Proposal to create a new program to support SMEs in Arkalyk city</vt:lpstr>
      <vt:lpstr>5. Fund’s Proposal to create a new program to support SMEs in Arkalyk city</vt:lpstr>
      <vt:lpstr>5. Fund’s Proposal to create a new program to support SMEs in Arkalyk city</vt:lpstr>
      <vt:lpstr>5. Fund’s Proposal to create a new program to support SMEs in Arkalyk city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Ермек Нурболович Абдибеков</dc:creator>
  <cp:lastModifiedBy>Пользователь</cp:lastModifiedBy>
  <cp:revision>599</cp:revision>
  <cp:lastPrinted>2017-11-28T05:41:03Z</cp:lastPrinted>
  <dcterms:created xsi:type="dcterms:W3CDTF">2017-10-16T10:53:52Z</dcterms:created>
  <dcterms:modified xsi:type="dcterms:W3CDTF">2021-11-15T09:55:16Z</dcterms:modified>
</cp:coreProperties>
</file>